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906000" type="A4"/>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160" autoAdjust="0"/>
  </p:normalViewPr>
  <p:slideViewPr>
    <p:cSldViewPr>
      <p:cViewPr>
        <p:scale>
          <a:sx n="118" d="100"/>
          <a:sy n="118" d="100"/>
        </p:scale>
        <p:origin x="-852" y="324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13EE4F-D7A1-40E3-B328-DEEA7DF0973A}" type="datetimeFigureOut">
              <a:rPr kumimoji="1" lang="ja-JP" altLang="en-US" smtClean="0"/>
              <a:t>2018/10/11</a:t>
            </a:fld>
            <a:endParaRPr kumimoji="1" lang="ja-JP" altLang="en-US"/>
          </a:p>
        </p:txBody>
      </p:sp>
      <p:sp>
        <p:nvSpPr>
          <p:cNvPr id="4" name="スライド イメージ プレースホルダー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F02F74-C2BC-4712-8CC4-F705CCD36A93}" type="slidenum">
              <a:rPr kumimoji="1" lang="ja-JP" altLang="en-US" smtClean="0"/>
              <a:t>‹#›</a:t>
            </a:fld>
            <a:endParaRPr kumimoji="1" lang="ja-JP" altLang="en-US"/>
          </a:p>
        </p:txBody>
      </p:sp>
    </p:spTree>
    <p:extLst>
      <p:ext uri="{BB962C8B-B14F-4D97-AF65-F5344CB8AC3E}">
        <p14:creationId xmlns:p14="http://schemas.microsoft.com/office/powerpoint/2010/main" val="15375341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BF02F74-C2BC-4712-8CC4-F705CCD36A93}" type="slidenum">
              <a:rPr kumimoji="1" lang="ja-JP" altLang="en-US" smtClean="0"/>
              <a:t>2</a:t>
            </a:fld>
            <a:endParaRPr kumimoji="1" lang="ja-JP" altLang="en-US"/>
          </a:p>
        </p:txBody>
      </p:sp>
    </p:spTree>
    <p:extLst>
      <p:ext uri="{BB962C8B-B14F-4D97-AF65-F5344CB8AC3E}">
        <p14:creationId xmlns:p14="http://schemas.microsoft.com/office/powerpoint/2010/main" val="3260409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5573A134-7363-499D-B165-7E0C22E84F7C}" type="datetimeFigureOut">
              <a:rPr lang="ja-JP" altLang="en-US"/>
              <a:pPr>
                <a:defRPr/>
              </a:pPr>
              <a:t>2018/10/11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9AE1480-AEDB-4EB3-9C43-C26A3C785C30}"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5870B72A-415B-4177-A4F7-1E1960D6649B}" type="datetimeFigureOut">
              <a:rPr lang="ja-JP" altLang="en-US"/>
              <a:pPr>
                <a:defRPr/>
              </a:pPr>
              <a:t>2018/10/11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64749DD-4B69-41AD-A666-20BAE169A34B}"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7778DB85-5B6B-4373-9BEF-C6FBD6BEDD18}" type="datetimeFigureOut">
              <a:rPr lang="ja-JP" altLang="en-US"/>
              <a:pPr>
                <a:defRPr/>
              </a:pPr>
              <a:t>2018/10/11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239F652-19C5-49B3-A1D8-EF6F5FFBCF90}"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736B156C-AB4F-455E-AC77-454F4230B4A4}" type="datetimeFigureOut">
              <a:rPr lang="ja-JP" altLang="en-US"/>
              <a:pPr>
                <a:defRPr/>
              </a:pPr>
              <a:t>2018/10/11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AADC20A-0B2B-470B-A7FA-0595D5855375}"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D7141689-9FDA-4F15-953B-5C2F7D835909}" type="datetimeFigureOut">
              <a:rPr lang="ja-JP" altLang="en-US"/>
              <a:pPr>
                <a:defRPr/>
              </a:pPr>
              <a:t>2018/10/11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018A3B7-BDF7-4995-8DE5-2AE17DB3895F}"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61AD1D79-E6A8-4662-9712-C305973658F7}" type="datetimeFigureOut">
              <a:rPr lang="ja-JP" altLang="en-US"/>
              <a:pPr>
                <a:defRPr/>
              </a:pPr>
              <a:t>2018/10/11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8F5B1490-2C2B-411C-A000-1ED224A2AFD0}"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363860E6-58D6-44F0-B98D-ACAF6026BBC4}" type="datetimeFigureOut">
              <a:rPr lang="ja-JP" altLang="en-US"/>
              <a:pPr>
                <a:defRPr/>
              </a:pPr>
              <a:t>2018/10/11</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9EF19F44-2B57-43F2-9FDC-56A820C91C8A}"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08D57980-F769-4CB5-8A7F-408B6ED3B91D}" type="datetimeFigureOut">
              <a:rPr lang="ja-JP" altLang="en-US"/>
              <a:pPr>
                <a:defRPr/>
              </a:pPr>
              <a:t>2018/10/11</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CA375F02-9E65-467C-BA18-72C8DDDCE5CA}"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E7DB2E18-666A-4C7C-8D38-EB174889443E}" type="datetimeFigureOut">
              <a:rPr lang="ja-JP" altLang="en-US"/>
              <a:pPr>
                <a:defRPr/>
              </a:pPr>
              <a:t>2018/10/11</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95447E1A-FF78-4CA1-ABBA-1C11246324FC}"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50FAD130-F13E-4E4F-A856-D665C138FC1E}" type="datetimeFigureOut">
              <a:rPr lang="ja-JP" altLang="en-US"/>
              <a:pPr>
                <a:defRPr/>
              </a:pPr>
              <a:t>2018/10/11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B545B9AB-B91C-4E2E-A204-0615EFC7698C}"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F82183BD-D213-4155-A650-9762F8247ADD}" type="datetimeFigureOut">
              <a:rPr lang="ja-JP" altLang="en-US"/>
              <a:pPr>
                <a:defRPr/>
              </a:pPr>
              <a:t>2018/10/11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D09B73D5-BF0E-4CFE-879A-748A293A9898}"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342900" y="396875"/>
            <a:ext cx="61722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342900" y="2311400"/>
            <a:ext cx="6172200" cy="6537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F3D9FD78-71CC-4030-90DE-4DE266BAF3C6}" type="datetimeFigureOut">
              <a:rPr lang="ja-JP" altLang="en-US"/>
              <a:pPr>
                <a:defRPr/>
              </a:pPr>
              <a:t>2018/10/11</a:t>
            </a:fld>
            <a:endParaRPr lang="ja-JP" altLang="en-US"/>
          </a:p>
        </p:txBody>
      </p:sp>
      <p:sp>
        <p:nvSpPr>
          <p:cNvPr id="5" name="フッター プレースホルダー 4"/>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4914900" y="9182100"/>
            <a:ext cx="1600200" cy="527050"/>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E815751F-384F-4E23-87E5-BCFBF66E1D0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rivacy@zenken.co.jp" TargetMode="Externa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package" Target="../embeddings/Microsoft_Excel_Worksheet1.xlsx"/><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1313"/>
          <p:cNvSpPr>
            <a:spLocks noChangeArrowheads="1"/>
          </p:cNvSpPr>
          <p:nvPr/>
        </p:nvSpPr>
        <p:spPr bwMode="auto">
          <a:xfrm>
            <a:off x="1" y="56456"/>
            <a:ext cx="6852864" cy="307777"/>
          </a:xfrm>
          <a:prstGeom prst="rect">
            <a:avLst/>
          </a:prstGeom>
          <a:noFill/>
          <a:ln w="9525">
            <a:noFill/>
            <a:miter lim="800000"/>
            <a:headEnd/>
            <a:tailEnd/>
          </a:ln>
        </p:spPr>
        <p:txBody>
          <a:bodyPr wrap="square" lIns="0" tIns="0" rIns="0" bIns="0">
            <a:spAutoFit/>
          </a:bodyPr>
          <a:lstStyle/>
          <a:p>
            <a:pPr algn="ctr"/>
            <a:r>
              <a:rPr lang="ja-JP" altLang="ja-JP" sz="2000" b="1" dirty="0">
                <a:solidFill>
                  <a:srgbClr val="000000"/>
                </a:solidFill>
                <a:latin typeface="メイリオ" pitchFamily="50" charset="-128"/>
                <a:ea typeface="メイリオ" pitchFamily="50" charset="-128"/>
                <a:cs typeface="メイリオ" pitchFamily="50" charset="-128"/>
              </a:rPr>
              <a:t>【学生サポートデスク</a:t>
            </a:r>
            <a:r>
              <a:rPr lang="en-US" altLang="ja-JP" sz="2000" b="1" dirty="0">
                <a:solidFill>
                  <a:srgbClr val="000000"/>
                </a:solidFill>
                <a:latin typeface="メイリオ" pitchFamily="50" charset="-128"/>
                <a:ea typeface="メイリオ" pitchFamily="50" charset="-128"/>
                <a:cs typeface="メイリオ" pitchFamily="50" charset="-128"/>
              </a:rPr>
              <a:t> </a:t>
            </a:r>
            <a:r>
              <a:rPr lang="ja-JP" altLang="ja-JP" sz="2000" b="1" dirty="0">
                <a:solidFill>
                  <a:srgbClr val="000000"/>
                </a:solidFill>
                <a:latin typeface="メイリオ" pitchFamily="50" charset="-128"/>
                <a:ea typeface="メイリオ" pitchFamily="50" charset="-128"/>
                <a:cs typeface="メイリオ" pitchFamily="50" charset="-128"/>
              </a:rPr>
              <a:t>キャンパスパソコン申込書</a:t>
            </a:r>
            <a:r>
              <a:rPr lang="en-US" altLang="ja-JP" sz="2000" b="1" dirty="0">
                <a:solidFill>
                  <a:srgbClr val="000000"/>
                </a:solidFill>
                <a:latin typeface="メイリオ" pitchFamily="50" charset="-128"/>
                <a:ea typeface="メイリオ" pitchFamily="50" charset="-128"/>
                <a:cs typeface="メイリオ" pitchFamily="50" charset="-128"/>
              </a:rPr>
              <a:t>】</a:t>
            </a:r>
            <a:endParaRPr lang="ja-JP" altLang="ja-JP" sz="2000" b="1" dirty="0">
              <a:latin typeface="メイリオ" pitchFamily="50" charset="-128"/>
              <a:ea typeface="メイリオ" pitchFamily="50" charset="-128"/>
              <a:cs typeface="メイリオ" pitchFamily="50" charset="-128"/>
            </a:endParaRPr>
          </a:p>
        </p:txBody>
      </p:sp>
      <p:sp>
        <p:nvSpPr>
          <p:cNvPr id="15364" name="Rectangle 1314"/>
          <p:cNvSpPr>
            <a:spLocks noChangeArrowheads="1"/>
          </p:cNvSpPr>
          <p:nvPr/>
        </p:nvSpPr>
        <p:spPr bwMode="auto">
          <a:xfrm>
            <a:off x="6653212" y="272481"/>
            <a:ext cx="0" cy="276225"/>
          </a:xfrm>
          <a:prstGeom prst="rect">
            <a:avLst/>
          </a:prstGeom>
          <a:noFill/>
          <a:ln w="9525">
            <a:noFill/>
            <a:miter lim="800000"/>
            <a:headEnd/>
            <a:tailEnd/>
          </a:ln>
        </p:spPr>
        <p:txBody>
          <a:bodyPr wrap="none" lIns="0" tIns="0" rIns="0" bIns="0">
            <a:spAutoFit/>
          </a:bodyPr>
          <a:lstStyle/>
          <a:p>
            <a:endParaRPr lang="ja-JP" altLang="ja-JP"/>
          </a:p>
        </p:txBody>
      </p:sp>
      <p:grpSp>
        <p:nvGrpSpPr>
          <p:cNvPr id="7" name="グループ化 6"/>
          <p:cNvGrpSpPr/>
          <p:nvPr/>
        </p:nvGrpSpPr>
        <p:grpSpPr>
          <a:xfrm>
            <a:off x="26988" y="1074100"/>
            <a:ext cx="6820941" cy="5607092"/>
            <a:chOff x="106831" y="2347472"/>
            <a:chExt cx="6837927" cy="4648227"/>
          </a:xfrm>
        </p:grpSpPr>
        <p:sp>
          <p:nvSpPr>
            <p:cNvPr id="14334" name="Line 1307"/>
            <p:cNvSpPr>
              <a:spLocks noChangeShapeType="1"/>
            </p:cNvSpPr>
            <p:nvPr/>
          </p:nvSpPr>
          <p:spPr bwMode="auto">
            <a:xfrm>
              <a:off x="4394199" y="4957662"/>
              <a:ext cx="0" cy="11113"/>
            </a:xfrm>
            <a:prstGeom prst="line">
              <a:avLst/>
            </a:prstGeom>
            <a:noFill/>
            <a:ln w="12700">
              <a:solidFill>
                <a:srgbClr val="898989"/>
              </a:solidFill>
              <a:round/>
              <a:headEnd/>
              <a:tailEnd/>
            </a:ln>
          </p:spPr>
          <p:txBody>
            <a:bodyPr/>
            <a:lstStyle/>
            <a:p>
              <a:endParaRPr lang="ja-JP" altLang="en-US"/>
            </a:p>
          </p:txBody>
        </p:sp>
        <p:sp>
          <p:nvSpPr>
            <p:cNvPr id="14335" name="Line 1308"/>
            <p:cNvSpPr>
              <a:spLocks noChangeShapeType="1"/>
            </p:cNvSpPr>
            <p:nvPr/>
          </p:nvSpPr>
          <p:spPr bwMode="auto">
            <a:xfrm>
              <a:off x="4394199" y="4997349"/>
              <a:ext cx="0" cy="6350"/>
            </a:xfrm>
            <a:prstGeom prst="line">
              <a:avLst/>
            </a:prstGeom>
            <a:noFill/>
            <a:ln w="12700">
              <a:solidFill>
                <a:srgbClr val="898989"/>
              </a:solidFill>
              <a:round/>
              <a:headEnd/>
              <a:tailEnd/>
            </a:ln>
          </p:spPr>
          <p:txBody>
            <a:bodyPr/>
            <a:lstStyle/>
            <a:p>
              <a:endParaRPr lang="ja-JP" altLang="en-US"/>
            </a:p>
          </p:txBody>
        </p:sp>
        <p:sp>
          <p:nvSpPr>
            <p:cNvPr id="13366" name="Rectangle 2534"/>
            <p:cNvSpPr>
              <a:spLocks noChangeArrowheads="1"/>
            </p:cNvSpPr>
            <p:nvPr/>
          </p:nvSpPr>
          <p:spPr bwMode="auto">
            <a:xfrm>
              <a:off x="1811108" y="5930764"/>
              <a:ext cx="3077766" cy="288913"/>
            </a:xfrm>
            <a:prstGeom prst="rect">
              <a:avLst/>
            </a:prstGeom>
            <a:noFill/>
            <a:ln w="9525">
              <a:noFill/>
              <a:miter lim="800000"/>
              <a:headEnd/>
              <a:tailEnd/>
            </a:ln>
          </p:spPr>
          <p:txBody>
            <a:bodyPr wrap="none" lIns="0" tIns="0" rIns="0" bIns="0">
              <a:spAutoFit/>
            </a:bodyPr>
            <a:lstStyle/>
            <a:p>
              <a:r>
                <a:rPr lang="ja-JP" altLang="ja-JP" sz="2000" dirty="0">
                  <a:solidFill>
                    <a:srgbClr val="898989"/>
                  </a:solidFill>
                  <a:latin typeface="HG創英角ｺﾞｼｯｸUB" pitchFamily="49" charset="-128"/>
                  <a:ea typeface="HG創英角ｺﾞｼｯｸUB" pitchFamily="49" charset="-128"/>
                </a:rPr>
                <a:t>振込（払込）受領書</a:t>
              </a:r>
              <a:r>
                <a:rPr lang="ja-JP" altLang="ja-JP" sz="2000" dirty="0" smtClean="0">
                  <a:solidFill>
                    <a:srgbClr val="898989"/>
                  </a:solidFill>
                  <a:latin typeface="HG創英角ｺﾞｼｯｸUB" pitchFamily="49" charset="-128"/>
                  <a:ea typeface="HG創英角ｺﾞｼｯｸUB" pitchFamily="49" charset="-128"/>
                </a:rPr>
                <a:t>貼付欄</a:t>
              </a:r>
              <a:endParaRPr lang="ja-JP" altLang="ja-JP" sz="2000" dirty="0"/>
            </a:p>
          </p:txBody>
        </p:sp>
        <p:sp>
          <p:nvSpPr>
            <p:cNvPr id="13371" name="Rectangle 2539"/>
            <p:cNvSpPr>
              <a:spLocks noChangeArrowheads="1"/>
            </p:cNvSpPr>
            <p:nvPr/>
          </p:nvSpPr>
          <p:spPr bwMode="auto">
            <a:xfrm>
              <a:off x="341073" y="5468850"/>
              <a:ext cx="3600345" cy="153888"/>
            </a:xfrm>
            <a:prstGeom prst="rect">
              <a:avLst/>
            </a:prstGeom>
            <a:noFill/>
            <a:ln w="9525">
              <a:noFill/>
              <a:miter lim="800000"/>
              <a:headEnd/>
              <a:tailEnd/>
            </a:ln>
          </p:spPr>
          <p:txBody>
            <a:bodyPr wrap="none" lIns="0" tIns="0" rIns="0" bIns="0">
              <a:spAutoFit/>
            </a:bodyPr>
            <a:lstStyle/>
            <a:p>
              <a:r>
                <a:rPr lang="ja-JP" altLang="en-US" sz="1000" dirty="0" smtClean="0">
                  <a:solidFill>
                    <a:srgbClr val="898989"/>
                  </a:solidFill>
                  <a:latin typeface="ＭＳ Ｐゴシック" charset="-128"/>
                </a:rPr>
                <a:t>お振込（払込）</a:t>
              </a:r>
              <a:r>
                <a:rPr lang="ja-JP" altLang="ja-JP" sz="1000" dirty="0" smtClean="0">
                  <a:solidFill>
                    <a:srgbClr val="898989"/>
                  </a:solidFill>
                  <a:latin typeface="ＭＳ Ｐゴシック" charset="-128"/>
                </a:rPr>
                <a:t>時</a:t>
              </a:r>
              <a:r>
                <a:rPr lang="ja-JP" altLang="ja-JP" sz="1000" dirty="0">
                  <a:solidFill>
                    <a:srgbClr val="898989"/>
                  </a:solidFill>
                  <a:latin typeface="ＭＳ Ｐゴシック" charset="-128"/>
                </a:rPr>
                <a:t>に発行される受領書をこの欄に貼り付けて下さい。</a:t>
              </a:r>
              <a:endParaRPr lang="ja-JP" altLang="ja-JP" dirty="0"/>
            </a:p>
          </p:txBody>
        </p:sp>
        <p:sp>
          <p:nvSpPr>
            <p:cNvPr id="13372" name="Rectangle 2540"/>
            <p:cNvSpPr>
              <a:spLocks noChangeArrowheads="1"/>
            </p:cNvSpPr>
            <p:nvPr/>
          </p:nvSpPr>
          <p:spPr bwMode="auto">
            <a:xfrm>
              <a:off x="2166937" y="6339065"/>
              <a:ext cx="4519613" cy="147638"/>
            </a:xfrm>
            <a:prstGeom prst="rect">
              <a:avLst/>
            </a:prstGeom>
            <a:noFill/>
            <a:ln w="9525">
              <a:noFill/>
              <a:miter lim="800000"/>
              <a:headEnd/>
              <a:tailEnd/>
            </a:ln>
          </p:spPr>
          <p:txBody>
            <a:bodyPr wrap="none" lIns="0" tIns="0" rIns="0" bIns="0">
              <a:spAutoFit/>
            </a:bodyPr>
            <a:lstStyle/>
            <a:p>
              <a:r>
                <a:rPr lang="ja-JP" altLang="ja-JP" sz="1000" dirty="0">
                  <a:solidFill>
                    <a:srgbClr val="898989"/>
                  </a:solidFill>
                  <a:latin typeface="ＭＳ Ｐゴシック" charset="-128"/>
                </a:rPr>
                <a:t>※ＦＡＸ送信時に紙詰まりが発生する恐れがありますので丁寧に貼り付けて下さい。</a:t>
              </a:r>
              <a:endParaRPr lang="ja-JP" altLang="ja-JP" dirty="0"/>
            </a:p>
          </p:txBody>
        </p:sp>
        <p:sp>
          <p:nvSpPr>
            <p:cNvPr id="13373" name="Rectangle 2541"/>
            <p:cNvSpPr>
              <a:spLocks noChangeArrowheads="1"/>
            </p:cNvSpPr>
            <p:nvPr/>
          </p:nvSpPr>
          <p:spPr bwMode="auto">
            <a:xfrm>
              <a:off x="3088511" y="6577841"/>
              <a:ext cx="3690113" cy="123111"/>
            </a:xfrm>
            <a:prstGeom prst="rect">
              <a:avLst/>
            </a:prstGeom>
            <a:noFill/>
            <a:ln w="9525">
              <a:noFill/>
              <a:miter lim="800000"/>
              <a:headEnd/>
              <a:tailEnd/>
            </a:ln>
          </p:spPr>
          <p:txBody>
            <a:bodyPr wrap="none" lIns="0" tIns="0" rIns="0" bIns="0">
              <a:spAutoFit/>
            </a:bodyPr>
            <a:lstStyle/>
            <a:p>
              <a:r>
                <a:rPr lang="ja-JP" altLang="ja-JP" sz="800" dirty="0">
                  <a:solidFill>
                    <a:srgbClr val="898989"/>
                  </a:solidFill>
                  <a:latin typeface="ＭＳ Ｐゴシック" charset="-128"/>
                </a:rPr>
                <a:t>お客様にご記入いただいた情報</a:t>
              </a:r>
              <a:r>
                <a:rPr lang="ja-JP" altLang="ja-JP" sz="800" dirty="0" smtClean="0">
                  <a:solidFill>
                    <a:srgbClr val="898989"/>
                  </a:solidFill>
                  <a:latin typeface="ＭＳ Ｐゴシック" charset="-128"/>
                </a:rPr>
                <a:t>は</a:t>
              </a:r>
              <a:r>
                <a:rPr lang="ja-JP" altLang="en-US" sz="800" dirty="0" smtClean="0">
                  <a:solidFill>
                    <a:srgbClr val="898989"/>
                  </a:solidFill>
                  <a:latin typeface="ＭＳ Ｐゴシック" charset="-128"/>
                </a:rPr>
                <a:t>、個人情報保護法に基づき厳重に管理いたします。</a:t>
              </a:r>
              <a:endParaRPr lang="ja-JP" altLang="ja-JP" dirty="0"/>
            </a:p>
          </p:txBody>
        </p:sp>
        <p:sp>
          <p:nvSpPr>
            <p:cNvPr id="13378" name="Rectangle 2546"/>
            <p:cNvSpPr>
              <a:spLocks noChangeArrowheads="1"/>
            </p:cNvSpPr>
            <p:nvPr/>
          </p:nvSpPr>
          <p:spPr bwMode="auto">
            <a:xfrm>
              <a:off x="3088511" y="6700952"/>
              <a:ext cx="3417602" cy="123111"/>
            </a:xfrm>
            <a:prstGeom prst="rect">
              <a:avLst/>
            </a:prstGeom>
            <a:noFill/>
            <a:ln w="9525">
              <a:noFill/>
              <a:miter lim="800000"/>
              <a:headEnd/>
              <a:tailEnd/>
            </a:ln>
          </p:spPr>
          <p:txBody>
            <a:bodyPr wrap="none" lIns="0" tIns="0" rIns="0" bIns="0">
              <a:spAutoFit/>
            </a:bodyPr>
            <a:lstStyle/>
            <a:p>
              <a:r>
                <a:rPr lang="ja-JP" altLang="ja-JP" sz="800" dirty="0">
                  <a:solidFill>
                    <a:srgbClr val="898989"/>
                  </a:solidFill>
                  <a:latin typeface="ＭＳ Ｐゴシック" charset="-128"/>
                </a:rPr>
                <a:t>弊社の個人情報保護ポリシーにつきまして</a:t>
              </a:r>
              <a:r>
                <a:rPr lang="ja-JP" altLang="ja-JP" sz="800" dirty="0" smtClean="0">
                  <a:solidFill>
                    <a:srgbClr val="898989"/>
                  </a:solidFill>
                  <a:latin typeface="ＭＳ Ｐゴシック" charset="-128"/>
                </a:rPr>
                <a:t>は</a:t>
              </a:r>
              <a:r>
                <a:rPr lang="ja-JP" altLang="en-US" sz="800" dirty="0" smtClean="0">
                  <a:solidFill>
                    <a:srgbClr val="898989"/>
                  </a:solidFill>
                  <a:latin typeface="ＭＳ Ｐゴシック" charset="-128"/>
                </a:rPr>
                <a:t>以下および裏面をご確認ください。</a:t>
              </a:r>
              <a:endParaRPr lang="ja-JP" altLang="ja-JP" dirty="0"/>
            </a:p>
          </p:txBody>
        </p:sp>
        <p:sp>
          <p:nvSpPr>
            <p:cNvPr id="13803" name="Line 1936"/>
            <p:cNvSpPr>
              <a:spLocks noChangeShapeType="1"/>
            </p:cNvSpPr>
            <p:nvPr/>
          </p:nvSpPr>
          <p:spPr bwMode="auto">
            <a:xfrm>
              <a:off x="116632" y="5383962"/>
              <a:ext cx="6828126" cy="0"/>
            </a:xfrm>
            <a:prstGeom prst="line">
              <a:avLst/>
            </a:prstGeom>
            <a:noFill/>
            <a:ln w="12700">
              <a:solidFill>
                <a:srgbClr val="000000"/>
              </a:solidFill>
              <a:round/>
              <a:headEnd/>
              <a:tailEnd/>
            </a:ln>
          </p:spPr>
          <p:txBody>
            <a:bodyPr/>
            <a:lstStyle/>
            <a:p>
              <a:endParaRPr lang="ja-JP" altLang="en-US"/>
            </a:p>
          </p:txBody>
        </p:sp>
        <p:sp>
          <p:nvSpPr>
            <p:cNvPr id="15372" name="Rectangle 1322"/>
            <p:cNvSpPr>
              <a:spLocks noChangeArrowheads="1"/>
            </p:cNvSpPr>
            <p:nvPr/>
          </p:nvSpPr>
          <p:spPr bwMode="auto">
            <a:xfrm>
              <a:off x="106831" y="2347472"/>
              <a:ext cx="6820969" cy="4648227"/>
            </a:xfrm>
            <a:prstGeom prst="rect">
              <a:avLst/>
            </a:prstGeom>
            <a:noFill/>
            <a:ln w="25400">
              <a:solidFill>
                <a:srgbClr val="000000"/>
              </a:solidFill>
              <a:miter lim="800000"/>
              <a:headEnd/>
              <a:tailEnd/>
            </a:ln>
          </p:spPr>
          <p:txBody>
            <a:bodyPr/>
            <a:lstStyle/>
            <a:p>
              <a:endParaRPr lang="ja-JP" altLang="en-US">
                <a:latin typeface="Calibri" pitchFamily="34" charset="0"/>
              </a:endParaRPr>
            </a:p>
          </p:txBody>
        </p:sp>
      </p:grpSp>
      <p:grpSp>
        <p:nvGrpSpPr>
          <p:cNvPr id="1204" name="Group 4"/>
          <p:cNvGrpSpPr>
            <a:grpSpLocks noChangeAspect="1"/>
          </p:cNvGrpSpPr>
          <p:nvPr/>
        </p:nvGrpSpPr>
        <p:grpSpPr bwMode="auto">
          <a:xfrm>
            <a:off x="26988" y="6728532"/>
            <a:ext cx="6804025" cy="3120641"/>
            <a:chOff x="17" y="771"/>
            <a:chExt cx="4286" cy="3745"/>
          </a:xfrm>
        </p:grpSpPr>
        <p:sp>
          <p:nvSpPr>
            <p:cNvPr id="1205" name="Rectangle 7"/>
            <p:cNvSpPr>
              <a:spLocks noChangeArrowheads="1"/>
            </p:cNvSpPr>
            <p:nvPr/>
          </p:nvSpPr>
          <p:spPr bwMode="auto">
            <a:xfrm>
              <a:off x="701" y="887"/>
              <a:ext cx="2811" cy="116"/>
            </a:xfrm>
            <a:prstGeom prst="rect">
              <a:avLst/>
            </a:prstGeom>
            <a:noFill/>
            <a:ln w="9525">
              <a:noFill/>
              <a:miter lim="800000"/>
              <a:headEnd/>
              <a:tailEnd/>
            </a:ln>
          </p:spPr>
          <p:txBody>
            <a:bodyPr wrap="none" lIns="0" tIns="0" rIns="0" bIns="0">
              <a:spAutoFit/>
            </a:bodyPr>
            <a:lstStyle/>
            <a:p>
              <a:r>
                <a:rPr lang="ja-JP" altLang="en-US" sz="1200" b="1" dirty="0">
                  <a:solidFill>
                    <a:srgbClr val="000000"/>
                  </a:solidFill>
                  <a:latin typeface="メイリオ" pitchFamily="50" charset="-128"/>
                  <a:ea typeface="メイリオ" pitchFamily="50" charset="-128"/>
                  <a:cs typeface="メイリオ" pitchFamily="50" charset="-128"/>
                </a:rPr>
                <a:t>全研本社株式会社（学生サポートデスク）個人情報保護ポリシー</a:t>
              </a:r>
              <a:endParaRPr lang="ja-JP" altLang="ja-JP" b="1" dirty="0">
                <a:latin typeface="メイリオ" pitchFamily="50" charset="-128"/>
                <a:ea typeface="メイリオ" pitchFamily="50" charset="-128"/>
                <a:cs typeface="メイリオ" pitchFamily="50" charset="-128"/>
              </a:endParaRPr>
            </a:p>
          </p:txBody>
        </p:sp>
        <p:sp>
          <p:nvSpPr>
            <p:cNvPr id="1206" name="Rectangle 12"/>
            <p:cNvSpPr>
              <a:spLocks noChangeArrowheads="1"/>
            </p:cNvSpPr>
            <p:nvPr/>
          </p:nvSpPr>
          <p:spPr bwMode="auto">
            <a:xfrm>
              <a:off x="17" y="771"/>
              <a:ext cx="4286" cy="3745"/>
            </a:xfrm>
            <a:prstGeom prst="rect">
              <a:avLst/>
            </a:prstGeom>
            <a:noFill/>
            <a:ln w="25400">
              <a:solidFill>
                <a:srgbClr val="000000"/>
              </a:solidFill>
              <a:miter lim="800000"/>
              <a:headEnd/>
              <a:tailEnd/>
            </a:ln>
          </p:spPr>
          <p:txBody>
            <a:bodyPr/>
            <a:lstStyle/>
            <a:p>
              <a:endParaRPr lang="ja-JP" altLang="en-US">
                <a:latin typeface="Calibri" pitchFamily="34" charset="0"/>
              </a:endParaRPr>
            </a:p>
          </p:txBody>
        </p:sp>
        <p:sp>
          <p:nvSpPr>
            <p:cNvPr id="1207" name="Line 13"/>
            <p:cNvSpPr>
              <a:spLocks noChangeShapeType="1"/>
            </p:cNvSpPr>
            <p:nvPr/>
          </p:nvSpPr>
          <p:spPr bwMode="auto">
            <a:xfrm flipH="1" flipV="1">
              <a:off x="2155" y="1160"/>
              <a:ext cx="5" cy="3356"/>
            </a:xfrm>
            <a:prstGeom prst="line">
              <a:avLst/>
            </a:prstGeom>
            <a:noFill/>
            <a:ln w="6350">
              <a:solidFill>
                <a:srgbClr val="898989"/>
              </a:solidFill>
              <a:round/>
              <a:headEnd/>
              <a:tailEnd/>
            </a:ln>
          </p:spPr>
          <p:txBody>
            <a:bodyPr/>
            <a:lstStyle/>
            <a:p>
              <a:endParaRPr lang="ja-JP" altLang="en-US"/>
            </a:p>
          </p:txBody>
        </p:sp>
        <p:sp>
          <p:nvSpPr>
            <p:cNvPr id="1209" name="Rectangle 43"/>
            <p:cNvSpPr>
              <a:spLocks noChangeArrowheads="1"/>
            </p:cNvSpPr>
            <p:nvPr/>
          </p:nvSpPr>
          <p:spPr bwMode="auto">
            <a:xfrm>
              <a:off x="53" y="2089"/>
              <a:ext cx="20" cy="51"/>
            </a:xfrm>
            <a:prstGeom prst="rect">
              <a:avLst/>
            </a:prstGeom>
            <a:solidFill>
              <a:srgbClr val="FFFFFF"/>
            </a:solidFill>
            <a:ln w="9525">
              <a:noFill/>
              <a:miter lim="800000"/>
              <a:headEnd/>
              <a:tailEnd/>
            </a:ln>
          </p:spPr>
          <p:txBody>
            <a:bodyPr/>
            <a:lstStyle/>
            <a:p>
              <a:endParaRPr lang="ja-JP" altLang="en-US">
                <a:latin typeface="Calibri" pitchFamily="34" charset="0"/>
              </a:endParaRPr>
            </a:p>
          </p:txBody>
        </p:sp>
        <p:sp>
          <p:nvSpPr>
            <p:cNvPr id="1210" name="Rectangle 44"/>
            <p:cNvSpPr>
              <a:spLocks noChangeArrowheads="1"/>
            </p:cNvSpPr>
            <p:nvPr/>
          </p:nvSpPr>
          <p:spPr bwMode="auto">
            <a:xfrm>
              <a:off x="130" y="2383"/>
              <a:ext cx="973" cy="78"/>
            </a:xfrm>
            <a:prstGeom prst="rect">
              <a:avLst/>
            </a:prstGeom>
            <a:noFill/>
            <a:ln w="9525">
              <a:noFill/>
              <a:miter lim="800000"/>
              <a:headEnd/>
              <a:tailEnd/>
            </a:ln>
          </p:spPr>
          <p:txBody>
            <a:bodyPr wrap="none" lIns="0" tIns="0" rIns="0" bIns="0">
              <a:spAutoFit/>
            </a:bodyPr>
            <a:lstStyle/>
            <a:p>
              <a:r>
                <a:rPr lang="ja-JP" altLang="ja-JP" sz="800" b="1">
                  <a:solidFill>
                    <a:srgbClr val="FFFFFF"/>
                  </a:solidFill>
                  <a:latin typeface="ＭＳ Ｐゴシック" charset="-128"/>
                </a:rPr>
                <a:t>お申し込み後のキャンセルについて</a:t>
              </a:r>
              <a:endParaRPr lang="ja-JP" altLang="ja-JP" b="1"/>
            </a:p>
          </p:txBody>
        </p:sp>
      </p:grpSp>
      <p:grpSp>
        <p:nvGrpSpPr>
          <p:cNvPr id="12" name="グループ化 11"/>
          <p:cNvGrpSpPr/>
          <p:nvPr/>
        </p:nvGrpSpPr>
        <p:grpSpPr>
          <a:xfrm>
            <a:off x="77787" y="6897216"/>
            <a:ext cx="6663581" cy="3046988"/>
            <a:chOff x="77787" y="5889104"/>
            <a:chExt cx="6663581" cy="3046988"/>
          </a:xfrm>
        </p:grpSpPr>
        <p:sp>
          <p:nvSpPr>
            <p:cNvPr id="1213" name="正方形/長方形 1212"/>
            <p:cNvSpPr/>
            <p:nvPr/>
          </p:nvSpPr>
          <p:spPr>
            <a:xfrm>
              <a:off x="77787" y="5889104"/>
              <a:ext cx="3343276" cy="3046988"/>
            </a:xfrm>
            <a:prstGeom prst="rect">
              <a:avLst/>
            </a:prstGeom>
          </p:spPr>
          <p:txBody>
            <a:bodyPr wrap="square">
              <a:spAutoFit/>
            </a:bodyPr>
            <a:lstStyle/>
            <a:p>
              <a:endParaRPr lang="ja-JP" altLang="en-US" sz="800" dirty="0">
                <a:latin typeface="メイリオ" pitchFamily="50" charset="-128"/>
                <a:ea typeface="メイリオ" pitchFamily="50" charset="-128"/>
                <a:cs typeface="メイリオ" pitchFamily="50" charset="-128"/>
              </a:endParaRPr>
            </a:p>
            <a:p>
              <a:r>
                <a:rPr lang="ja-JP" altLang="en-US" sz="800" dirty="0">
                  <a:latin typeface="メイリオ" pitchFamily="50" charset="-128"/>
                  <a:ea typeface="メイリオ" pitchFamily="50" charset="-128"/>
                  <a:cs typeface="メイリオ" pitchFamily="50" charset="-128"/>
                </a:rPr>
                <a:t>全研本社株式会社（以下「当社」という）は</a:t>
              </a:r>
              <a:r>
                <a:rPr lang="en-US" altLang="ja-JP" sz="800" dirty="0">
                  <a:latin typeface="メイリオ" pitchFamily="50" charset="-128"/>
                  <a:ea typeface="メイリオ" pitchFamily="50" charset="-128"/>
                  <a:cs typeface="メイリオ" pitchFamily="50" charset="-128"/>
                </a:rPr>
                <a:t>IT</a:t>
              </a:r>
              <a:r>
                <a:rPr lang="ja-JP" altLang="en-US" sz="800" dirty="0">
                  <a:latin typeface="メイリオ" pitchFamily="50" charset="-128"/>
                  <a:ea typeface="メイリオ" pitchFamily="50" charset="-128"/>
                  <a:cs typeface="メイリオ" pitchFamily="50" charset="-128"/>
                </a:rPr>
                <a:t>戦略コンサルティング事業から教育サービス事業まで幅広い経験を生かし「情報教育文化事業の推進で、そこにない未来を創る」ことを企業理念としております。</a:t>
              </a:r>
            </a:p>
            <a:p>
              <a:r>
                <a:rPr lang="ja-JP" altLang="en-US" sz="800" dirty="0">
                  <a:latin typeface="メイリオ" pitchFamily="50" charset="-128"/>
                  <a:ea typeface="メイリオ" pitchFamily="50" charset="-128"/>
                  <a:cs typeface="メイリオ" pitchFamily="50" charset="-128"/>
                </a:rPr>
                <a:t>当社は、当社企業理念を実現するため、すべての事業活動において法令の遵守のみならず、高い倫理観・道徳観をもって、広く社会規範を遵守していきます。</a:t>
              </a:r>
            </a:p>
            <a:p>
              <a:r>
                <a:rPr lang="ja-JP" altLang="en-US" sz="800" dirty="0">
                  <a:latin typeface="メイリオ" pitchFamily="50" charset="-128"/>
                  <a:ea typeface="メイリオ" pitchFamily="50" charset="-128"/>
                  <a:cs typeface="メイリオ" pitchFamily="50" charset="-128"/>
                </a:rPr>
                <a:t>当社は、個人情報の重要性を十分に認識したうえで、個人情報保護ポリシーを定め、当社が関わる全ての個人情報を本ポリシーに従って取り扱ってまいります。</a:t>
              </a:r>
            </a:p>
            <a:p>
              <a:r>
                <a:rPr lang="ja-JP" altLang="en-US" sz="800" dirty="0">
                  <a:latin typeface="メイリオ" pitchFamily="50" charset="-128"/>
                  <a:ea typeface="メイリオ" pitchFamily="50" charset="-128"/>
                  <a:cs typeface="メイリオ" pitchFamily="50" charset="-128"/>
                </a:rPr>
                <a:t>	</a:t>
              </a:r>
            </a:p>
            <a:p>
              <a:r>
                <a:rPr lang="ja-JP" altLang="en-US" sz="800" dirty="0">
                  <a:latin typeface="メイリオ" pitchFamily="50" charset="-128"/>
                  <a:ea typeface="メイリオ" pitchFamily="50" charset="-128"/>
                  <a:cs typeface="メイリオ" pitchFamily="50" charset="-128"/>
                </a:rPr>
                <a:t>１</a:t>
              </a:r>
              <a:r>
                <a:rPr lang="ja-JP" altLang="en-US" sz="800" dirty="0" smtClean="0">
                  <a:latin typeface="メイリオ" pitchFamily="50" charset="-128"/>
                  <a:ea typeface="メイリオ" pitchFamily="50" charset="-128"/>
                  <a:cs typeface="メイリオ" pitchFamily="50" charset="-128"/>
                </a:rPr>
                <a:t>．当社</a:t>
              </a:r>
              <a:r>
                <a:rPr lang="ja-JP" altLang="en-US" sz="800" dirty="0">
                  <a:latin typeface="メイリオ" pitchFamily="50" charset="-128"/>
                  <a:ea typeface="メイリオ" pitchFamily="50" charset="-128"/>
                  <a:cs typeface="メイリオ" pitchFamily="50" charset="-128"/>
                </a:rPr>
                <a:t>は、個人に関する情報（以下「個人情報」といいます）を適正に保護するため、全従業員に対する教育を実施するとともに、個人情報を取り扱う部門ごとに個人情報保護部門管理者を任命し、適切な管理を行わせます。 </a:t>
              </a:r>
            </a:p>
            <a:p>
              <a:endParaRPr lang="ja-JP" altLang="en-US" sz="600" dirty="0">
                <a:latin typeface="メイリオ" pitchFamily="50" charset="-128"/>
                <a:ea typeface="メイリオ" pitchFamily="50" charset="-128"/>
                <a:cs typeface="メイリオ" pitchFamily="50" charset="-128"/>
              </a:endParaRPr>
            </a:p>
            <a:p>
              <a:r>
                <a:rPr lang="ja-JP" altLang="en-US" sz="800" dirty="0">
                  <a:latin typeface="メイリオ" pitchFamily="50" charset="-128"/>
                  <a:ea typeface="メイリオ" pitchFamily="50" charset="-128"/>
                  <a:cs typeface="メイリオ" pitchFamily="50" charset="-128"/>
                </a:rPr>
                <a:t>２</a:t>
              </a:r>
              <a:r>
                <a:rPr lang="ja-JP" altLang="en-US" sz="800" dirty="0" smtClean="0">
                  <a:latin typeface="メイリオ" pitchFamily="50" charset="-128"/>
                  <a:ea typeface="メイリオ" pitchFamily="50" charset="-128"/>
                  <a:cs typeface="メイリオ" pitchFamily="50" charset="-128"/>
                </a:rPr>
                <a:t>．当社</a:t>
              </a:r>
              <a:r>
                <a:rPr lang="ja-JP" altLang="en-US" sz="800" dirty="0">
                  <a:latin typeface="メイリオ" pitchFamily="50" charset="-128"/>
                  <a:ea typeface="メイリオ" pitchFamily="50" charset="-128"/>
                  <a:cs typeface="メイリオ" pitchFamily="50" charset="-128"/>
                </a:rPr>
                <a:t>は、個人情報を取得させていただく時は、利用目的を明らかにするとともに、その目的の範囲内のみで適切に取り扱いを行い、目的外の利用は行いません。また、そのために必要な措置を講じます。</a:t>
              </a:r>
            </a:p>
            <a:p>
              <a:endParaRPr lang="ja-JP" altLang="en-US" sz="600" dirty="0">
                <a:latin typeface="メイリオ" pitchFamily="50" charset="-128"/>
                <a:ea typeface="メイリオ" pitchFamily="50" charset="-128"/>
                <a:cs typeface="メイリオ" pitchFamily="50" charset="-128"/>
              </a:endParaRPr>
            </a:p>
            <a:p>
              <a:r>
                <a:rPr lang="ja-JP" altLang="en-US" sz="800" dirty="0">
                  <a:latin typeface="メイリオ" pitchFamily="50" charset="-128"/>
                  <a:ea typeface="メイリオ" pitchFamily="50" charset="-128"/>
                  <a:cs typeface="メイリオ" pitchFamily="50" charset="-128"/>
                </a:rPr>
                <a:t>３</a:t>
              </a:r>
              <a:r>
                <a:rPr lang="ja-JP" altLang="en-US" sz="800" dirty="0" smtClean="0">
                  <a:latin typeface="メイリオ" pitchFamily="50" charset="-128"/>
                  <a:ea typeface="メイリオ" pitchFamily="50" charset="-128"/>
                  <a:cs typeface="メイリオ" pitchFamily="50" charset="-128"/>
                </a:rPr>
                <a:t>．当社</a:t>
              </a:r>
              <a:r>
                <a:rPr lang="ja-JP" altLang="en-US" sz="800" dirty="0">
                  <a:latin typeface="メイリオ" pitchFamily="50" charset="-128"/>
                  <a:ea typeface="メイリオ" pitchFamily="50" charset="-128"/>
                  <a:cs typeface="メイリオ" pitchFamily="50" charset="-128"/>
                </a:rPr>
                <a:t>は、個人情報の保護に関する法令および当社関連自治体の条例を遵守し、個人情報を取り扱います。また、当社業務にかかわる行政機関などが定めた個人情報保護に関する規範・ガイドライン等に遵守し個人情報を取り扱います。</a:t>
              </a:r>
            </a:p>
          </p:txBody>
        </p:sp>
        <p:sp>
          <p:nvSpPr>
            <p:cNvPr id="1214" name="正方形/長方形 1213"/>
            <p:cNvSpPr/>
            <p:nvPr/>
          </p:nvSpPr>
          <p:spPr>
            <a:xfrm>
              <a:off x="3466355" y="6010468"/>
              <a:ext cx="3275013" cy="2923877"/>
            </a:xfrm>
            <a:prstGeom prst="rect">
              <a:avLst/>
            </a:prstGeom>
          </p:spPr>
          <p:txBody>
            <a:bodyPr wrap="square">
              <a:spAutoFit/>
            </a:bodyPr>
            <a:lstStyle/>
            <a:p>
              <a:r>
                <a:rPr lang="ja-JP" altLang="en-US" sz="800" dirty="0">
                  <a:latin typeface="メイリオ" pitchFamily="50" charset="-128"/>
                  <a:ea typeface="メイリオ" pitchFamily="50" charset="-128"/>
                  <a:cs typeface="メイリオ" pitchFamily="50" charset="-128"/>
                </a:rPr>
                <a:t>４</a:t>
              </a:r>
              <a:r>
                <a:rPr lang="ja-JP" altLang="en-US" sz="800" dirty="0" smtClean="0">
                  <a:latin typeface="メイリオ" pitchFamily="50" charset="-128"/>
                  <a:ea typeface="メイリオ" pitchFamily="50" charset="-128"/>
                  <a:cs typeface="メイリオ" pitchFamily="50" charset="-128"/>
                </a:rPr>
                <a:t>．当社</a:t>
              </a:r>
              <a:r>
                <a:rPr lang="ja-JP" altLang="en-US" sz="800" dirty="0">
                  <a:latin typeface="メイリオ" pitchFamily="50" charset="-128"/>
                  <a:ea typeface="メイリオ" pitchFamily="50" charset="-128"/>
                  <a:cs typeface="メイリオ" pitchFamily="50" charset="-128"/>
                </a:rPr>
                <a:t>は、個人情報の漏洩、滅失又は毀損等を防止するために、個人情報を管理するための安全対策を講じ、セキュリティの確保・向上に努めるとともに、これらのリスクに対する合理的な是正をする社内規程を設け、継続して改善してまいります。</a:t>
              </a:r>
            </a:p>
            <a:p>
              <a:endParaRPr lang="ja-JP" altLang="en-US" sz="600" dirty="0">
                <a:latin typeface="メイリオ" pitchFamily="50" charset="-128"/>
                <a:ea typeface="メイリオ" pitchFamily="50" charset="-128"/>
                <a:cs typeface="メイリオ" pitchFamily="50" charset="-128"/>
              </a:endParaRPr>
            </a:p>
            <a:p>
              <a:r>
                <a:rPr lang="ja-JP" altLang="en-US" sz="800" dirty="0">
                  <a:latin typeface="メイリオ" pitchFamily="50" charset="-128"/>
                  <a:ea typeface="メイリオ" pitchFamily="50" charset="-128"/>
                  <a:cs typeface="メイリオ" pitchFamily="50" charset="-128"/>
                </a:rPr>
                <a:t>５</a:t>
              </a:r>
              <a:r>
                <a:rPr lang="ja-JP" altLang="en-US" sz="800" dirty="0" smtClean="0">
                  <a:latin typeface="メイリオ" pitchFamily="50" charset="-128"/>
                  <a:ea typeface="メイリオ" pitchFamily="50" charset="-128"/>
                  <a:cs typeface="メイリオ" pitchFamily="50" charset="-128"/>
                </a:rPr>
                <a:t>．当社</a:t>
              </a:r>
              <a:r>
                <a:rPr lang="ja-JP" altLang="en-US" sz="800" dirty="0">
                  <a:latin typeface="メイリオ" pitchFamily="50" charset="-128"/>
                  <a:ea typeface="メイリオ" pitchFamily="50" charset="-128"/>
                  <a:cs typeface="メイリオ" pitchFamily="50" charset="-128"/>
                </a:rPr>
                <a:t>は、個人情報の取り扱いに関する苦情、ご相談がある場合、また当社が開示等の要求に応じることができる権限を有する個人情報について、個人情報の開示等の要求がある場合には、下記「個人情報に関する苦情・相談窓口」にて、適切かつ迅速に対応します。</a:t>
              </a:r>
            </a:p>
            <a:p>
              <a:endParaRPr lang="ja-JP" altLang="en-US" sz="600" dirty="0">
                <a:latin typeface="メイリオ" pitchFamily="50" charset="-128"/>
                <a:ea typeface="メイリオ" pitchFamily="50" charset="-128"/>
                <a:cs typeface="メイリオ" pitchFamily="50" charset="-128"/>
              </a:endParaRPr>
            </a:p>
            <a:p>
              <a:r>
                <a:rPr lang="ja-JP" altLang="en-US" sz="800" dirty="0" smtClean="0">
                  <a:latin typeface="メイリオ" pitchFamily="50" charset="-128"/>
                  <a:ea typeface="メイリオ" pitchFamily="50" charset="-128"/>
                  <a:cs typeface="メイリオ" pitchFamily="50" charset="-128"/>
                </a:rPr>
                <a:t>６．当社</a:t>
              </a:r>
              <a:r>
                <a:rPr lang="ja-JP" altLang="en-US" sz="800" dirty="0">
                  <a:latin typeface="メイリオ" pitchFamily="50" charset="-128"/>
                  <a:ea typeface="メイリオ" pitchFamily="50" charset="-128"/>
                  <a:cs typeface="メイリオ" pitchFamily="50" charset="-128"/>
                </a:rPr>
                <a:t>は、お客様の個人情報の保護に関して適用される法令その他の規範を遵守するとともに、上記ポリシーを含め個人情報保護マネジメントシステムの内容を適宜見直し、継続的に改善してまいります。</a:t>
              </a:r>
            </a:p>
            <a:p>
              <a:endParaRPr lang="ja-JP" altLang="en-US" sz="600" dirty="0"/>
            </a:p>
            <a:p>
              <a:r>
                <a:rPr lang="ja-JP" altLang="en-US" sz="800" dirty="0" smtClean="0"/>
                <a:t>　　　　　</a:t>
              </a:r>
              <a:r>
                <a:rPr lang="ja-JP" altLang="ja-JP" sz="800" dirty="0" smtClean="0"/>
                <a:t>【</a:t>
              </a:r>
              <a:r>
                <a:rPr lang="ja-JP" altLang="ja-JP" sz="800" dirty="0"/>
                <a:t>個人情報に関する苦情・相談窓口】</a:t>
              </a:r>
            </a:p>
            <a:p>
              <a:r>
                <a:rPr lang="ja-JP" altLang="en-US" sz="800" dirty="0" smtClean="0"/>
                <a:t>　　　　　</a:t>
              </a:r>
              <a:r>
                <a:rPr lang="ja-JP" altLang="ja-JP" sz="800" dirty="0" smtClean="0"/>
                <a:t>電話</a:t>
              </a:r>
              <a:r>
                <a:rPr lang="ja-JP" altLang="ja-JP" sz="800" dirty="0"/>
                <a:t>：</a:t>
              </a:r>
              <a:r>
                <a:rPr lang="en-US" altLang="ja-JP" sz="800" dirty="0"/>
                <a:t>03-3349-1641</a:t>
              </a:r>
              <a:br>
                <a:rPr lang="en-US" altLang="ja-JP" sz="800" dirty="0"/>
              </a:br>
              <a:r>
                <a:rPr lang="ja-JP" altLang="en-US" sz="800" dirty="0" smtClean="0"/>
                <a:t>　　　　　</a:t>
              </a:r>
              <a:r>
                <a:rPr lang="en-US" altLang="ja-JP" sz="800" dirty="0" smtClean="0"/>
                <a:t>e-mail</a:t>
              </a:r>
              <a:r>
                <a:rPr lang="ja-JP" altLang="ja-JP" sz="800" dirty="0"/>
                <a:t>：</a:t>
              </a:r>
              <a:r>
                <a:rPr lang="en-US" altLang="ja-JP" sz="800" u="sng" dirty="0">
                  <a:hlinkClick r:id="rId3"/>
                </a:rPr>
                <a:t>privacy@zenken.co.jp</a:t>
              </a:r>
              <a:endParaRPr lang="ja-JP" altLang="ja-JP" sz="800" dirty="0"/>
            </a:p>
            <a:p>
              <a:r>
                <a:rPr lang="ja-JP" altLang="en-US" sz="800" dirty="0" smtClean="0"/>
                <a:t>　　　　　</a:t>
              </a:r>
              <a:r>
                <a:rPr lang="ja-JP" altLang="ja-JP" sz="800" dirty="0" smtClean="0"/>
                <a:t>個人</a:t>
              </a:r>
              <a:r>
                <a:rPr lang="ja-JP" altLang="ja-JP" sz="800" dirty="0"/>
                <a:t>情報保護苦情相談責任者　小室　博人</a:t>
              </a:r>
            </a:p>
            <a:p>
              <a:endParaRPr lang="ja-JP" altLang="en-US" sz="600" dirty="0">
                <a:latin typeface="メイリオ" pitchFamily="50" charset="-128"/>
                <a:ea typeface="メイリオ" pitchFamily="50" charset="-128"/>
                <a:cs typeface="メイリオ" pitchFamily="50" charset="-128"/>
              </a:endParaRPr>
            </a:p>
            <a:p>
              <a:r>
                <a:rPr lang="ja-JP" altLang="en-US" sz="800" dirty="0" smtClean="0">
                  <a:latin typeface="メイリオ" pitchFamily="50" charset="-128"/>
                  <a:ea typeface="メイリオ" pitchFamily="50" charset="-128"/>
                  <a:cs typeface="メイリオ" pitchFamily="50" charset="-128"/>
                </a:rPr>
                <a:t>個人</a:t>
              </a:r>
              <a:r>
                <a:rPr lang="ja-JP" altLang="en-US" sz="800" dirty="0">
                  <a:latin typeface="メイリオ" pitchFamily="50" charset="-128"/>
                  <a:ea typeface="メイリオ" pitchFamily="50" charset="-128"/>
                  <a:cs typeface="メイリオ" pitchFamily="50" charset="-128"/>
                </a:rPr>
                <a:t>情報保護管理総括者　林　順之亮</a:t>
              </a:r>
            </a:p>
            <a:p>
              <a:r>
                <a:rPr lang="ja-JP" altLang="en-US" sz="800" dirty="0">
                  <a:latin typeface="メイリオ" pitchFamily="50" charset="-128"/>
                  <a:ea typeface="メイリオ" pitchFamily="50" charset="-128"/>
                  <a:cs typeface="メイリオ" pitchFamily="50" charset="-128"/>
                </a:rPr>
                <a:t>個人情報保護管理責任者　鈴木　徹</a:t>
              </a:r>
            </a:p>
            <a:p>
              <a:r>
                <a:rPr lang="en-US" altLang="ja-JP" sz="800" dirty="0">
                  <a:latin typeface="メイリオ" pitchFamily="50" charset="-128"/>
                  <a:ea typeface="メイリオ" pitchFamily="50" charset="-128"/>
                  <a:cs typeface="メイリオ" pitchFamily="50" charset="-128"/>
                </a:rPr>
                <a:t>※</a:t>
              </a:r>
              <a:r>
                <a:rPr lang="ja-JP" altLang="en-US" sz="800" dirty="0">
                  <a:latin typeface="メイリオ" pitchFamily="50" charset="-128"/>
                  <a:ea typeface="メイリオ" pitchFamily="50" charset="-128"/>
                  <a:cs typeface="メイリオ" pitchFamily="50" charset="-128"/>
                </a:rPr>
                <a:t>弊社の「個人情報のお取り扱いについて」</a:t>
              </a:r>
              <a:r>
                <a:rPr lang="ja-JP" altLang="en-US" sz="800" dirty="0" smtClean="0">
                  <a:latin typeface="メイリオ" pitchFamily="50" charset="-128"/>
                  <a:ea typeface="メイリオ" pitchFamily="50" charset="-128"/>
                  <a:cs typeface="メイリオ" pitchFamily="50" charset="-128"/>
                </a:rPr>
                <a:t>は</a:t>
              </a:r>
              <a:r>
                <a:rPr lang="ja-JP" altLang="en-US" sz="800" dirty="0">
                  <a:latin typeface="メイリオ" pitchFamily="50" charset="-128"/>
                  <a:ea typeface="メイリオ" pitchFamily="50" charset="-128"/>
                  <a:cs typeface="メイリオ" pitchFamily="50" charset="-128"/>
                </a:rPr>
                <a:t>裏面</a:t>
              </a:r>
              <a:r>
                <a:rPr lang="ja-JP" altLang="en-US" sz="800" dirty="0" smtClean="0">
                  <a:latin typeface="メイリオ" pitchFamily="50" charset="-128"/>
                  <a:ea typeface="メイリオ" pitchFamily="50" charset="-128"/>
                  <a:cs typeface="メイリオ" pitchFamily="50" charset="-128"/>
                </a:rPr>
                <a:t>を</a:t>
              </a:r>
              <a:r>
                <a:rPr lang="ja-JP" altLang="en-US" sz="800" dirty="0">
                  <a:latin typeface="メイリオ" pitchFamily="50" charset="-128"/>
                  <a:ea typeface="メイリオ" pitchFamily="50" charset="-128"/>
                  <a:cs typeface="メイリオ" pitchFamily="50" charset="-128"/>
                </a:rPr>
                <a:t>ご覧下さい。</a:t>
              </a:r>
            </a:p>
            <a:p>
              <a:r>
                <a:rPr lang="ja-JP" altLang="en-US" sz="800" dirty="0" smtClean="0"/>
                <a:t>　　　　</a:t>
              </a:r>
              <a:endParaRPr lang="en-US" altLang="ja-JP" sz="800" dirty="0"/>
            </a:p>
          </p:txBody>
        </p:sp>
      </p:grpSp>
      <p:grpSp>
        <p:nvGrpSpPr>
          <p:cNvPr id="13" name="グループ化 12"/>
          <p:cNvGrpSpPr/>
          <p:nvPr/>
        </p:nvGrpSpPr>
        <p:grpSpPr>
          <a:xfrm>
            <a:off x="2852936" y="390410"/>
            <a:ext cx="3994993" cy="170102"/>
            <a:chOff x="2635667" y="367207"/>
            <a:chExt cx="3994993" cy="170102"/>
          </a:xfrm>
        </p:grpSpPr>
        <p:sp>
          <p:nvSpPr>
            <p:cNvPr id="1217" name="Rectangle 1317"/>
            <p:cNvSpPr>
              <a:spLocks noChangeArrowheads="1"/>
            </p:cNvSpPr>
            <p:nvPr/>
          </p:nvSpPr>
          <p:spPr bwMode="auto">
            <a:xfrm>
              <a:off x="2635667" y="375726"/>
              <a:ext cx="807913" cy="161583"/>
            </a:xfrm>
            <a:prstGeom prst="rect">
              <a:avLst/>
            </a:prstGeom>
            <a:noFill/>
            <a:ln w="9525">
              <a:noFill/>
              <a:miter lim="800000"/>
              <a:headEnd/>
              <a:tailEnd/>
            </a:ln>
          </p:spPr>
          <p:txBody>
            <a:bodyPr wrap="none" lIns="0" tIns="0" rIns="0" bIns="0">
              <a:spAutoFit/>
            </a:bodyPr>
            <a:lstStyle/>
            <a:p>
              <a:r>
                <a:rPr lang="ja-JP" altLang="ja-JP" sz="1050" dirty="0">
                  <a:solidFill>
                    <a:srgbClr val="000000"/>
                  </a:solidFill>
                  <a:latin typeface="メイリオ" pitchFamily="50" charset="-128"/>
                  <a:ea typeface="メイリオ" pitchFamily="50" charset="-128"/>
                  <a:cs typeface="メイリオ" pitchFamily="50" charset="-128"/>
                </a:rPr>
                <a:t>ＦＡＸ送信日</a:t>
              </a:r>
              <a:endParaRPr lang="ja-JP" altLang="ja-JP" sz="1050" dirty="0">
                <a:latin typeface="メイリオ" pitchFamily="50" charset="-128"/>
                <a:ea typeface="メイリオ" pitchFamily="50" charset="-128"/>
                <a:cs typeface="メイリオ" pitchFamily="50" charset="-128"/>
              </a:endParaRPr>
            </a:p>
          </p:txBody>
        </p:sp>
        <p:sp>
          <p:nvSpPr>
            <p:cNvPr id="1218" name="Rectangle 1318"/>
            <p:cNvSpPr>
              <a:spLocks noChangeArrowheads="1"/>
            </p:cNvSpPr>
            <p:nvPr/>
          </p:nvSpPr>
          <p:spPr bwMode="auto">
            <a:xfrm>
              <a:off x="3643779" y="367207"/>
              <a:ext cx="2019784" cy="161583"/>
            </a:xfrm>
            <a:prstGeom prst="rect">
              <a:avLst/>
            </a:prstGeom>
            <a:noFill/>
            <a:ln w="9525">
              <a:noFill/>
              <a:miter lim="800000"/>
              <a:headEnd/>
              <a:tailEnd/>
            </a:ln>
          </p:spPr>
          <p:txBody>
            <a:bodyPr wrap="none" lIns="0" tIns="0" rIns="0" bIns="0">
              <a:spAutoFit/>
            </a:bodyPr>
            <a:lstStyle/>
            <a:p>
              <a:r>
                <a:rPr lang="ja-JP" altLang="ja-JP" sz="1050" dirty="0">
                  <a:solidFill>
                    <a:srgbClr val="000000"/>
                  </a:solidFill>
                  <a:latin typeface="メイリオ" pitchFamily="50" charset="-128"/>
                  <a:ea typeface="メイリオ" pitchFamily="50" charset="-128"/>
                  <a:cs typeface="メイリオ" pitchFamily="50" charset="-128"/>
                </a:rPr>
                <a:t>平成　　　</a:t>
              </a:r>
              <a:r>
                <a:rPr lang="ja-JP" altLang="en-US" sz="1050" dirty="0" smtClean="0">
                  <a:solidFill>
                    <a:srgbClr val="000000"/>
                  </a:solidFill>
                  <a:latin typeface="メイリオ" pitchFamily="50" charset="-128"/>
                  <a:ea typeface="メイリオ" pitchFamily="50" charset="-128"/>
                  <a:cs typeface="メイリオ" pitchFamily="50" charset="-128"/>
                </a:rPr>
                <a:t>　</a:t>
              </a:r>
              <a:r>
                <a:rPr lang="ja-JP" altLang="ja-JP" sz="1050" dirty="0" smtClean="0">
                  <a:solidFill>
                    <a:srgbClr val="000000"/>
                  </a:solidFill>
                  <a:latin typeface="メイリオ" pitchFamily="50" charset="-128"/>
                  <a:ea typeface="メイリオ" pitchFamily="50" charset="-128"/>
                  <a:cs typeface="メイリオ" pitchFamily="50" charset="-128"/>
                </a:rPr>
                <a:t>年</a:t>
              </a:r>
              <a:r>
                <a:rPr lang="ja-JP" altLang="ja-JP" sz="1050" dirty="0">
                  <a:solidFill>
                    <a:srgbClr val="000000"/>
                  </a:solidFill>
                  <a:latin typeface="メイリオ" pitchFamily="50" charset="-128"/>
                  <a:ea typeface="メイリオ" pitchFamily="50" charset="-128"/>
                  <a:cs typeface="メイリオ" pitchFamily="50" charset="-128"/>
                </a:rPr>
                <a:t>　　　</a:t>
              </a:r>
              <a:r>
                <a:rPr lang="ja-JP" altLang="en-US" sz="1050" dirty="0" smtClean="0">
                  <a:solidFill>
                    <a:srgbClr val="000000"/>
                  </a:solidFill>
                  <a:latin typeface="メイリオ" pitchFamily="50" charset="-128"/>
                  <a:ea typeface="メイリオ" pitchFamily="50" charset="-128"/>
                  <a:cs typeface="メイリオ" pitchFamily="50" charset="-128"/>
                </a:rPr>
                <a:t>　</a:t>
              </a:r>
              <a:r>
                <a:rPr lang="ja-JP" altLang="ja-JP" sz="1050" dirty="0" smtClean="0">
                  <a:solidFill>
                    <a:srgbClr val="000000"/>
                  </a:solidFill>
                  <a:latin typeface="メイリオ" pitchFamily="50" charset="-128"/>
                  <a:ea typeface="メイリオ" pitchFamily="50" charset="-128"/>
                  <a:cs typeface="メイリオ" pitchFamily="50" charset="-128"/>
                </a:rPr>
                <a:t>月</a:t>
              </a:r>
              <a:r>
                <a:rPr lang="ja-JP" altLang="ja-JP" sz="1050" dirty="0">
                  <a:solidFill>
                    <a:srgbClr val="000000"/>
                  </a:solidFill>
                  <a:latin typeface="メイリオ" pitchFamily="50" charset="-128"/>
                  <a:ea typeface="メイリオ" pitchFamily="50" charset="-128"/>
                  <a:cs typeface="メイリオ" pitchFamily="50" charset="-128"/>
                </a:rPr>
                <a:t>　　　</a:t>
              </a:r>
              <a:endParaRPr lang="ja-JP" altLang="ja-JP" sz="1050" dirty="0">
                <a:latin typeface="メイリオ" pitchFamily="50" charset="-128"/>
                <a:ea typeface="メイリオ" pitchFamily="50" charset="-128"/>
                <a:cs typeface="メイリオ" pitchFamily="50" charset="-128"/>
              </a:endParaRPr>
            </a:p>
          </p:txBody>
        </p:sp>
        <p:sp>
          <p:nvSpPr>
            <p:cNvPr id="1219" name="Rectangle 1319"/>
            <p:cNvSpPr>
              <a:spLocks noChangeArrowheads="1"/>
            </p:cNvSpPr>
            <p:nvPr/>
          </p:nvSpPr>
          <p:spPr bwMode="auto">
            <a:xfrm>
              <a:off x="5962732" y="367207"/>
              <a:ext cx="134652" cy="161583"/>
            </a:xfrm>
            <a:prstGeom prst="rect">
              <a:avLst/>
            </a:prstGeom>
            <a:noFill/>
            <a:ln w="9525">
              <a:noFill/>
              <a:miter lim="800000"/>
              <a:headEnd/>
              <a:tailEnd/>
            </a:ln>
          </p:spPr>
          <p:txBody>
            <a:bodyPr wrap="none" lIns="0" tIns="0" rIns="0" bIns="0">
              <a:spAutoFit/>
            </a:bodyPr>
            <a:lstStyle/>
            <a:p>
              <a:r>
                <a:rPr lang="ja-JP" altLang="ja-JP" sz="1050" dirty="0">
                  <a:solidFill>
                    <a:srgbClr val="000000"/>
                  </a:solidFill>
                  <a:latin typeface="メイリオ" pitchFamily="50" charset="-128"/>
                  <a:ea typeface="メイリオ" pitchFamily="50" charset="-128"/>
                  <a:cs typeface="メイリオ" pitchFamily="50" charset="-128"/>
                </a:rPr>
                <a:t>日</a:t>
              </a:r>
              <a:endParaRPr lang="ja-JP" altLang="ja-JP" sz="1050" dirty="0">
                <a:latin typeface="メイリオ" pitchFamily="50" charset="-128"/>
                <a:ea typeface="メイリオ" pitchFamily="50" charset="-128"/>
                <a:cs typeface="メイリオ" pitchFamily="50" charset="-128"/>
              </a:endParaRPr>
            </a:p>
          </p:txBody>
        </p:sp>
        <p:sp>
          <p:nvSpPr>
            <p:cNvPr id="1220" name="Rectangle 1320"/>
            <p:cNvSpPr>
              <a:spLocks noChangeArrowheads="1"/>
            </p:cNvSpPr>
            <p:nvPr/>
          </p:nvSpPr>
          <p:spPr bwMode="auto">
            <a:xfrm>
              <a:off x="6092051" y="367207"/>
              <a:ext cx="538609" cy="161583"/>
            </a:xfrm>
            <a:prstGeom prst="rect">
              <a:avLst/>
            </a:prstGeom>
            <a:noFill/>
            <a:ln w="9525">
              <a:noFill/>
              <a:miter lim="800000"/>
              <a:headEnd/>
              <a:tailEnd/>
            </a:ln>
          </p:spPr>
          <p:txBody>
            <a:bodyPr wrap="none" lIns="0" tIns="0" rIns="0" bIns="0">
              <a:spAutoFit/>
            </a:bodyPr>
            <a:lstStyle/>
            <a:p>
              <a:r>
                <a:rPr lang="ja-JP" altLang="ja-JP" sz="1050" dirty="0">
                  <a:solidFill>
                    <a:srgbClr val="000000"/>
                  </a:solidFill>
                  <a:latin typeface="メイリオ" pitchFamily="50" charset="-128"/>
                  <a:ea typeface="メイリオ" pitchFamily="50" charset="-128"/>
                  <a:cs typeface="メイリオ" pitchFamily="50" charset="-128"/>
                </a:rPr>
                <a:t>（　　）</a:t>
              </a:r>
              <a:endParaRPr lang="ja-JP" altLang="ja-JP" sz="1050" dirty="0">
                <a:latin typeface="メイリオ" pitchFamily="50" charset="-128"/>
                <a:ea typeface="メイリオ" pitchFamily="50" charset="-128"/>
                <a:cs typeface="メイリオ" pitchFamily="50" charset="-128"/>
              </a:endParaRPr>
            </a:p>
          </p:txBody>
        </p:sp>
      </p:grpSp>
      <p:sp>
        <p:nvSpPr>
          <p:cNvPr id="1224" name="正方形/長方形 1223"/>
          <p:cNvSpPr/>
          <p:nvPr/>
        </p:nvSpPr>
        <p:spPr>
          <a:xfrm>
            <a:off x="-9908" y="696009"/>
            <a:ext cx="7729340" cy="400110"/>
          </a:xfrm>
          <a:prstGeom prst="rect">
            <a:avLst/>
          </a:prstGeom>
        </p:spPr>
        <p:txBody>
          <a:bodyPr wrap="square">
            <a:spAutoFit/>
          </a:bodyPr>
          <a:lstStyle/>
          <a:p>
            <a:r>
              <a:rPr lang="ja-JP" altLang="en-US" sz="1000" b="1" dirty="0">
                <a:solidFill>
                  <a:srgbClr val="FF0000"/>
                </a:solidFill>
                <a:latin typeface="メイリオ" pitchFamily="50" charset="-128"/>
                <a:ea typeface="メイリオ" pitchFamily="50" charset="-128"/>
                <a:cs typeface="メイリオ" pitchFamily="50" charset="-128"/>
              </a:rPr>
              <a:t>全研本社株式会社の定める「個人情報ポリシー」「個人情報のお取扱い」の内容に</a:t>
            </a:r>
            <a:r>
              <a:rPr lang="ja-JP" altLang="en-US" sz="1000" b="1" dirty="0" smtClean="0">
                <a:solidFill>
                  <a:srgbClr val="FF0000"/>
                </a:solidFill>
                <a:latin typeface="メイリオ" pitchFamily="50" charset="-128"/>
                <a:ea typeface="メイリオ" pitchFamily="50" charset="-128"/>
                <a:cs typeface="メイリオ" pitchFamily="50" charset="-128"/>
              </a:rPr>
              <a:t>ついて</a:t>
            </a:r>
            <a:endParaRPr lang="en-US" altLang="ja-JP" sz="1000" b="1" dirty="0" smtClean="0">
              <a:solidFill>
                <a:srgbClr val="FF0000"/>
              </a:solidFill>
              <a:latin typeface="メイリオ" pitchFamily="50" charset="-128"/>
              <a:ea typeface="メイリオ" pitchFamily="50" charset="-128"/>
              <a:cs typeface="メイリオ" pitchFamily="50" charset="-128"/>
            </a:endParaRPr>
          </a:p>
          <a:p>
            <a:r>
              <a:rPr lang="ja-JP" altLang="en-US" sz="1000" b="1" dirty="0" smtClean="0">
                <a:solidFill>
                  <a:srgbClr val="FF0000"/>
                </a:solidFill>
                <a:latin typeface="メイリオ" pitchFamily="50" charset="-128"/>
                <a:ea typeface="メイリオ" pitchFamily="50" charset="-128"/>
                <a:cs typeface="メイリオ" pitchFamily="50" charset="-128"/>
              </a:rPr>
              <a:t>同意</a:t>
            </a:r>
            <a:r>
              <a:rPr lang="ja-JP" altLang="en-US" sz="1000" b="1" dirty="0">
                <a:solidFill>
                  <a:srgbClr val="FF0000"/>
                </a:solidFill>
                <a:latin typeface="メイリオ" pitchFamily="50" charset="-128"/>
                <a:ea typeface="メイリオ" pitchFamily="50" charset="-128"/>
                <a:cs typeface="メイリオ" pitchFamily="50" charset="-128"/>
              </a:rPr>
              <a:t>して申し込む⇒　□（チェック必須）</a:t>
            </a:r>
          </a:p>
        </p:txBody>
      </p:sp>
      <p:grpSp>
        <p:nvGrpSpPr>
          <p:cNvPr id="2" name="グループ化 1"/>
          <p:cNvGrpSpPr/>
          <p:nvPr/>
        </p:nvGrpSpPr>
        <p:grpSpPr>
          <a:xfrm>
            <a:off x="260648" y="375266"/>
            <a:ext cx="1992673" cy="257254"/>
            <a:chOff x="1983741" y="9633520"/>
            <a:chExt cx="1992673" cy="257254"/>
          </a:xfrm>
        </p:grpSpPr>
        <p:sp>
          <p:nvSpPr>
            <p:cNvPr id="14110" name="Rectangle 1870"/>
            <p:cNvSpPr>
              <a:spLocks noChangeArrowheads="1"/>
            </p:cNvSpPr>
            <p:nvPr/>
          </p:nvSpPr>
          <p:spPr bwMode="auto">
            <a:xfrm>
              <a:off x="2334939" y="9644553"/>
              <a:ext cx="1641475" cy="246221"/>
            </a:xfrm>
            <a:prstGeom prst="rect">
              <a:avLst/>
            </a:prstGeom>
            <a:noFill/>
            <a:ln w="9525">
              <a:noFill/>
              <a:miter lim="800000"/>
              <a:headEnd/>
              <a:tailEnd/>
            </a:ln>
          </p:spPr>
          <p:txBody>
            <a:bodyPr wrap="none" lIns="0" tIns="0" rIns="0" bIns="0">
              <a:spAutoFit/>
            </a:bodyPr>
            <a:lstStyle/>
            <a:p>
              <a:r>
                <a:rPr lang="ja-JP" altLang="ja-JP" sz="1600" dirty="0">
                  <a:solidFill>
                    <a:srgbClr val="505050"/>
                  </a:solidFill>
                  <a:latin typeface="HG創英角ｺﾞｼｯｸUB" pitchFamily="49" charset="-128"/>
                  <a:ea typeface="HG創英角ｺﾞｼｯｸUB" pitchFamily="49" charset="-128"/>
                </a:rPr>
                <a:t>FAX.03-5707-1130</a:t>
              </a:r>
              <a:endParaRPr lang="ja-JP" altLang="ja-JP" sz="1600" dirty="0"/>
            </a:p>
          </p:txBody>
        </p:sp>
        <p:pic>
          <p:nvPicPr>
            <p:cNvPr id="3079"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83741" y="9633520"/>
              <a:ext cx="221123" cy="236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cxnSp>
        <p:nvCxnSpPr>
          <p:cNvPr id="15" name="直線コネクタ 14"/>
          <p:cNvCxnSpPr/>
          <p:nvPr/>
        </p:nvCxnSpPr>
        <p:spPr>
          <a:xfrm>
            <a:off x="2780928" y="560512"/>
            <a:ext cx="407193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 name="オブジェクト 3"/>
          <p:cNvGraphicFramePr>
            <a:graphicFrameLocks noChangeAspect="1"/>
          </p:cNvGraphicFramePr>
          <p:nvPr>
            <p:extLst>
              <p:ext uri="{D42A27DB-BD31-4B8C-83A1-F6EECF244321}">
                <p14:modId xmlns:p14="http://schemas.microsoft.com/office/powerpoint/2010/main" val="1102007164"/>
              </p:ext>
            </p:extLst>
          </p:nvPr>
        </p:nvGraphicFramePr>
        <p:xfrm>
          <a:off x="130175" y="1082675"/>
          <a:ext cx="6559550" cy="3654425"/>
        </p:xfrm>
        <a:graphic>
          <a:graphicData uri="http://schemas.openxmlformats.org/presentationml/2006/ole">
            <mc:AlternateContent xmlns:mc="http://schemas.openxmlformats.org/markup-compatibility/2006">
              <mc:Choice xmlns:v="urn:schemas-microsoft-com:vml" Requires="v">
                <p:oleObj spid="_x0000_s3095" name="ワークシート" r:id="rId5" imgW="11934896" imgH="7477160" progId="Excel.Sheet.12">
                  <p:embed/>
                </p:oleObj>
              </mc:Choice>
              <mc:Fallback>
                <p:oleObj name="ワークシート" r:id="rId5" imgW="11934896" imgH="7477160" progId="Excel.Sheet.12">
                  <p:embed/>
                  <p:pic>
                    <p:nvPicPr>
                      <p:cNvPr id="0" name=""/>
                      <p:cNvPicPr/>
                      <p:nvPr/>
                    </p:nvPicPr>
                    <p:blipFill>
                      <a:blip r:embed="rId6"/>
                      <a:stretch>
                        <a:fillRect/>
                      </a:stretch>
                    </p:blipFill>
                    <p:spPr>
                      <a:xfrm>
                        <a:off x="130175" y="1082675"/>
                        <a:ext cx="6559550" cy="365442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14" name="Rectangle 43"/>
          <p:cNvSpPr>
            <a:spLocks noChangeArrowheads="1"/>
          </p:cNvSpPr>
          <p:nvPr/>
        </p:nvSpPr>
        <p:spPr bwMode="auto">
          <a:xfrm>
            <a:off x="84138" y="3316306"/>
            <a:ext cx="31750" cy="80963"/>
          </a:xfrm>
          <a:prstGeom prst="rect">
            <a:avLst/>
          </a:prstGeom>
          <a:solidFill>
            <a:srgbClr val="FFFFFF"/>
          </a:solidFill>
          <a:ln w="9525">
            <a:noFill/>
            <a:miter lim="800000"/>
            <a:headEnd/>
            <a:tailEnd/>
          </a:ln>
        </p:spPr>
        <p:txBody>
          <a:bodyPr/>
          <a:lstStyle/>
          <a:p>
            <a:endParaRPr lang="ja-JP" altLang="en-US">
              <a:latin typeface="Calibri" pitchFamily="34" charset="0"/>
            </a:endParaRPr>
          </a:p>
        </p:txBody>
      </p:sp>
      <p:sp>
        <p:nvSpPr>
          <p:cNvPr id="16815" name="Rectangle 44"/>
          <p:cNvSpPr>
            <a:spLocks noChangeArrowheads="1"/>
          </p:cNvSpPr>
          <p:nvPr/>
        </p:nvSpPr>
        <p:spPr bwMode="auto">
          <a:xfrm>
            <a:off x="206376" y="3783034"/>
            <a:ext cx="1544638" cy="123826"/>
          </a:xfrm>
          <a:prstGeom prst="rect">
            <a:avLst/>
          </a:prstGeom>
          <a:noFill/>
          <a:ln w="9525">
            <a:noFill/>
            <a:miter lim="800000"/>
            <a:headEnd/>
            <a:tailEnd/>
          </a:ln>
        </p:spPr>
        <p:txBody>
          <a:bodyPr wrap="none" lIns="0" tIns="0" rIns="0" bIns="0">
            <a:spAutoFit/>
          </a:bodyPr>
          <a:lstStyle/>
          <a:p>
            <a:r>
              <a:rPr lang="ja-JP" altLang="ja-JP" sz="800" b="1">
                <a:solidFill>
                  <a:srgbClr val="FFFFFF"/>
                </a:solidFill>
                <a:latin typeface="ＭＳ Ｐゴシック" charset="-128"/>
              </a:rPr>
              <a:t>お申し込み後のキャンセルについて</a:t>
            </a:r>
            <a:endParaRPr lang="ja-JP" altLang="ja-JP" b="1"/>
          </a:p>
        </p:txBody>
      </p:sp>
      <p:sp>
        <p:nvSpPr>
          <p:cNvPr id="14668" name="AutoShape 760"/>
          <p:cNvSpPr>
            <a:spLocks noChangeAspect="1" noChangeArrowheads="1" noTextEdit="1"/>
          </p:cNvSpPr>
          <p:nvPr/>
        </p:nvSpPr>
        <p:spPr bwMode="auto">
          <a:xfrm>
            <a:off x="0" y="7905328"/>
            <a:ext cx="6854825" cy="2000672"/>
          </a:xfrm>
          <a:prstGeom prst="rect">
            <a:avLst/>
          </a:prstGeom>
          <a:noFill/>
          <a:ln w="9525">
            <a:noFill/>
            <a:miter lim="800000"/>
            <a:headEnd/>
            <a:tailEnd/>
          </a:ln>
        </p:spPr>
        <p:txBody>
          <a:bodyPr/>
          <a:lstStyle/>
          <a:p>
            <a:endParaRPr lang="ja-JP" altLang="en-US"/>
          </a:p>
        </p:txBody>
      </p:sp>
      <p:sp>
        <p:nvSpPr>
          <p:cNvPr id="15222" name="Rectangle 763"/>
          <p:cNvSpPr>
            <a:spLocks noChangeArrowheads="1"/>
          </p:cNvSpPr>
          <p:nvPr/>
        </p:nvSpPr>
        <p:spPr bwMode="auto">
          <a:xfrm>
            <a:off x="6350" y="9191019"/>
            <a:ext cx="6842125" cy="714981"/>
          </a:xfrm>
          <a:prstGeom prst="rect">
            <a:avLst/>
          </a:prstGeom>
          <a:solidFill>
            <a:srgbClr val="000000"/>
          </a:solidFill>
          <a:ln w="9525">
            <a:noFill/>
            <a:miter lim="800000"/>
            <a:headEnd/>
            <a:tailEnd/>
          </a:ln>
        </p:spPr>
        <p:txBody>
          <a:bodyPr/>
          <a:lstStyle/>
          <a:p>
            <a:endParaRPr lang="ja-JP" altLang="en-US">
              <a:latin typeface="Calibri" pitchFamily="34" charset="0"/>
            </a:endParaRPr>
          </a:p>
        </p:txBody>
      </p:sp>
      <p:sp>
        <p:nvSpPr>
          <p:cNvPr id="14823" name="Rectangle 1519"/>
          <p:cNvSpPr>
            <a:spLocks noChangeArrowheads="1"/>
          </p:cNvSpPr>
          <p:nvPr/>
        </p:nvSpPr>
        <p:spPr bwMode="auto">
          <a:xfrm>
            <a:off x="114300" y="9315592"/>
            <a:ext cx="1355725" cy="161779"/>
          </a:xfrm>
          <a:prstGeom prst="rect">
            <a:avLst/>
          </a:prstGeom>
          <a:solidFill>
            <a:srgbClr val="FFFFFF"/>
          </a:solidFill>
          <a:ln w="9525">
            <a:noFill/>
            <a:miter lim="800000"/>
            <a:headEnd/>
            <a:tailEnd/>
          </a:ln>
        </p:spPr>
        <p:txBody>
          <a:bodyPr/>
          <a:lstStyle/>
          <a:p>
            <a:endParaRPr lang="ja-JP" altLang="en-US">
              <a:latin typeface="Calibri" pitchFamily="34" charset="0"/>
            </a:endParaRPr>
          </a:p>
        </p:txBody>
      </p:sp>
      <p:sp>
        <p:nvSpPr>
          <p:cNvPr id="14824" name="Rectangle 1520"/>
          <p:cNvSpPr>
            <a:spLocks noChangeArrowheads="1"/>
          </p:cNvSpPr>
          <p:nvPr/>
        </p:nvSpPr>
        <p:spPr bwMode="auto">
          <a:xfrm>
            <a:off x="266700" y="9335814"/>
            <a:ext cx="1068388" cy="153690"/>
          </a:xfrm>
          <a:prstGeom prst="rect">
            <a:avLst/>
          </a:prstGeom>
          <a:noFill/>
          <a:ln w="9525">
            <a:noFill/>
            <a:miter lim="800000"/>
            <a:headEnd/>
            <a:tailEnd/>
          </a:ln>
        </p:spPr>
        <p:txBody>
          <a:bodyPr wrap="none" lIns="0" tIns="0" rIns="0" bIns="0">
            <a:spAutoFit/>
          </a:bodyPr>
          <a:lstStyle/>
          <a:p>
            <a:r>
              <a:rPr lang="ja-JP" altLang="ja-JP" sz="1000" b="1" dirty="0">
                <a:solidFill>
                  <a:srgbClr val="000000"/>
                </a:solidFill>
                <a:latin typeface="ＭＳ Ｐゴシック" charset="-128"/>
              </a:rPr>
              <a:t>≪　</a:t>
            </a:r>
            <a:r>
              <a:rPr lang="ja-JP" altLang="ja-JP" sz="1000" b="1" dirty="0">
                <a:solidFill>
                  <a:srgbClr val="000000"/>
                </a:solidFill>
                <a:latin typeface="メイリオ" pitchFamily="50" charset="-128"/>
                <a:ea typeface="メイリオ" pitchFamily="50" charset="-128"/>
                <a:cs typeface="メイリオ" pitchFamily="50" charset="-128"/>
              </a:rPr>
              <a:t>お問合せ先</a:t>
            </a:r>
            <a:r>
              <a:rPr lang="ja-JP" altLang="ja-JP" sz="1000" b="1" dirty="0">
                <a:solidFill>
                  <a:srgbClr val="000000"/>
                </a:solidFill>
                <a:latin typeface="ＭＳ Ｐゴシック" charset="-128"/>
              </a:rPr>
              <a:t>　≫</a:t>
            </a:r>
            <a:endParaRPr lang="ja-JP" altLang="ja-JP" b="1" dirty="0"/>
          </a:p>
        </p:txBody>
      </p:sp>
      <p:sp>
        <p:nvSpPr>
          <p:cNvPr id="14825" name="Rectangle 1521"/>
          <p:cNvSpPr>
            <a:spLocks noChangeArrowheads="1"/>
          </p:cNvSpPr>
          <p:nvPr/>
        </p:nvSpPr>
        <p:spPr bwMode="auto">
          <a:xfrm>
            <a:off x="114300" y="9633520"/>
            <a:ext cx="6597650" cy="169868"/>
          </a:xfrm>
          <a:prstGeom prst="rect">
            <a:avLst/>
          </a:prstGeom>
          <a:noFill/>
          <a:ln w="9525">
            <a:noFill/>
            <a:miter lim="800000"/>
            <a:headEnd/>
            <a:tailEnd/>
          </a:ln>
        </p:spPr>
        <p:txBody>
          <a:bodyPr wrap="none" lIns="0" tIns="0" rIns="0" bIns="0">
            <a:spAutoFit/>
          </a:bodyPr>
          <a:lstStyle/>
          <a:p>
            <a:r>
              <a:rPr lang="ja-JP" altLang="ja-JP" sz="1100" dirty="0">
                <a:solidFill>
                  <a:srgbClr val="FFFFFF"/>
                </a:solidFill>
                <a:latin typeface="ＭＳ Ｐゴシック" charset="-128"/>
              </a:rPr>
              <a:t>◎TEL：03-6893-2221　◎FAX：03-5707-1130　◎営業時間平日9:00～17：00　（土・日・祝日はお休みとなりま</a:t>
            </a:r>
            <a:r>
              <a:rPr lang="ja-JP" altLang="ja-JP" sz="1000" dirty="0">
                <a:solidFill>
                  <a:srgbClr val="FFFFFF"/>
                </a:solidFill>
                <a:latin typeface="メイリオ" pitchFamily="50" charset="-128"/>
                <a:ea typeface="メイリオ" pitchFamily="50" charset="-128"/>
                <a:cs typeface="メイリオ" pitchFamily="50" charset="-128"/>
              </a:rPr>
              <a:t>す</a:t>
            </a:r>
            <a:r>
              <a:rPr lang="ja-JP" altLang="ja-JP" sz="1100" dirty="0">
                <a:solidFill>
                  <a:srgbClr val="FFFFFF"/>
                </a:solidFill>
                <a:latin typeface="ＭＳ Ｐゴシック" charset="-128"/>
              </a:rPr>
              <a:t>）</a:t>
            </a:r>
            <a:endParaRPr lang="ja-JP" altLang="ja-JP" dirty="0"/>
          </a:p>
        </p:txBody>
      </p:sp>
      <p:sp>
        <p:nvSpPr>
          <p:cNvPr id="14826" name="Rectangle 1521"/>
          <p:cNvSpPr>
            <a:spLocks noChangeArrowheads="1"/>
          </p:cNvSpPr>
          <p:nvPr/>
        </p:nvSpPr>
        <p:spPr bwMode="auto">
          <a:xfrm>
            <a:off x="1533525" y="9273480"/>
            <a:ext cx="5245100" cy="307381"/>
          </a:xfrm>
          <a:prstGeom prst="rect">
            <a:avLst/>
          </a:prstGeom>
          <a:noFill/>
          <a:ln w="9525">
            <a:noFill/>
            <a:miter lim="800000"/>
            <a:headEnd/>
            <a:tailEnd/>
          </a:ln>
        </p:spPr>
        <p:txBody>
          <a:bodyPr wrap="none" lIns="0" tIns="0" rIns="0" bIns="0">
            <a:spAutoFit/>
          </a:bodyPr>
          <a:lstStyle/>
          <a:p>
            <a:r>
              <a:rPr lang="ja-JP" altLang="en-US" sz="900" dirty="0">
                <a:solidFill>
                  <a:srgbClr val="FFFFFF"/>
                </a:solidFill>
                <a:latin typeface="メイリオ" pitchFamily="50" charset="-128"/>
                <a:ea typeface="メイリオ" pitchFamily="50" charset="-128"/>
                <a:cs typeface="メイリオ" pitchFamily="50" charset="-128"/>
              </a:rPr>
              <a:t>東京都</a:t>
            </a:r>
            <a:r>
              <a:rPr lang="ja-JP" altLang="en-US" sz="1000" dirty="0">
                <a:solidFill>
                  <a:srgbClr val="FFFFFF"/>
                </a:solidFill>
                <a:latin typeface="ＭＳ Ｐゴシック" charset="-128"/>
              </a:rPr>
              <a:t>世田谷区深沢</a:t>
            </a:r>
            <a:r>
              <a:rPr lang="en-US" altLang="ja-JP" sz="1000" dirty="0">
                <a:solidFill>
                  <a:srgbClr val="FFFFFF"/>
                </a:solidFill>
                <a:latin typeface="ＭＳ Ｐゴシック" charset="-128"/>
              </a:rPr>
              <a:t>7</a:t>
            </a:r>
            <a:r>
              <a:rPr lang="ja-JP" altLang="en-US" sz="1000" dirty="0">
                <a:solidFill>
                  <a:srgbClr val="FFFFFF"/>
                </a:solidFill>
                <a:latin typeface="ＭＳ Ｐゴシック" charset="-128"/>
              </a:rPr>
              <a:t>丁目</a:t>
            </a:r>
            <a:r>
              <a:rPr lang="en-US" altLang="ja-JP" sz="1000" dirty="0">
                <a:solidFill>
                  <a:srgbClr val="FFFFFF"/>
                </a:solidFill>
                <a:latin typeface="ＭＳ Ｐゴシック" charset="-128"/>
              </a:rPr>
              <a:t>1</a:t>
            </a:r>
            <a:r>
              <a:rPr lang="ja-JP" altLang="en-US" sz="1000" dirty="0">
                <a:solidFill>
                  <a:srgbClr val="FFFFFF"/>
                </a:solidFill>
                <a:latin typeface="ＭＳ Ｐゴシック" charset="-128"/>
              </a:rPr>
              <a:t>番</a:t>
            </a:r>
            <a:r>
              <a:rPr lang="en-US" altLang="ja-JP" sz="1000" dirty="0">
                <a:solidFill>
                  <a:srgbClr val="FFFFFF"/>
                </a:solidFill>
                <a:latin typeface="ＭＳ Ｐゴシック" charset="-128"/>
              </a:rPr>
              <a:t>1</a:t>
            </a:r>
            <a:r>
              <a:rPr lang="ja-JP" altLang="en-US" sz="1000" dirty="0">
                <a:solidFill>
                  <a:srgbClr val="FFFFFF"/>
                </a:solidFill>
                <a:latin typeface="ＭＳ Ｐゴシック" charset="-128"/>
              </a:rPr>
              <a:t>号　日本体育大学世田谷キャンパス教育研究棟</a:t>
            </a:r>
            <a:r>
              <a:rPr lang="en-US" altLang="ja-JP" sz="1000" dirty="0">
                <a:solidFill>
                  <a:srgbClr val="FFFFFF"/>
                </a:solidFill>
                <a:latin typeface="ＭＳ Ｐゴシック" charset="-128"/>
              </a:rPr>
              <a:t>3</a:t>
            </a:r>
            <a:r>
              <a:rPr lang="ja-JP" altLang="en-US" sz="1000" dirty="0">
                <a:solidFill>
                  <a:srgbClr val="FFFFFF"/>
                </a:solidFill>
                <a:latin typeface="ＭＳ Ｐゴシック" charset="-128"/>
              </a:rPr>
              <a:t>街区</a:t>
            </a:r>
            <a:r>
              <a:rPr lang="en-US" altLang="ja-JP" sz="1000" dirty="0">
                <a:solidFill>
                  <a:srgbClr val="FFFFFF"/>
                </a:solidFill>
                <a:latin typeface="ＭＳ Ｐゴシック" charset="-128"/>
              </a:rPr>
              <a:t>1</a:t>
            </a:r>
            <a:r>
              <a:rPr lang="ja-JP" altLang="en-US" sz="1000" dirty="0">
                <a:solidFill>
                  <a:srgbClr val="FFFFFF"/>
                </a:solidFill>
                <a:latin typeface="ＭＳ Ｐゴシック" charset="-128"/>
              </a:rPr>
              <a:t>階ラウンジ</a:t>
            </a:r>
          </a:p>
          <a:p>
            <a:r>
              <a:rPr lang="ja-JP" altLang="en-US" sz="1000" dirty="0">
                <a:solidFill>
                  <a:srgbClr val="FFFFFF"/>
                </a:solidFill>
                <a:latin typeface="ＭＳ Ｐゴシック" charset="-128"/>
              </a:rPr>
              <a:t>福利厚生サービス学生サポートデスク（引き受け：全研本社株式会社）</a:t>
            </a:r>
            <a:endParaRPr lang="ja-JP" altLang="ja-JP" sz="1400" dirty="0"/>
          </a:p>
        </p:txBody>
      </p:sp>
      <p:sp>
        <p:nvSpPr>
          <p:cNvPr id="1460" name="Rectangle 12"/>
          <p:cNvSpPr>
            <a:spLocks noChangeArrowheads="1"/>
          </p:cNvSpPr>
          <p:nvPr/>
        </p:nvSpPr>
        <p:spPr bwMode="auto">
          <a:xfrm>
            <a:off x="26988" y="200472"/>
            <a:ext cx="6804025" cy="8928992"/>
          </a:xfrm>
          <a:prstGeom prst="rect">
            <a:avLst/>
          </a:prstGeom>
          <a:noFill/>
          <a:ln w="25400">
            <a:solidFill>
              <a:srgbClr val="000000"/>
            </a:solidFill>
            <a:miter lim="800000"/>
            <a:headEnd/>
            <a:tailEnd/>
          </a:ln>
        </p:spPr>
        <p:txBody>
          <a:bodyPr/>
          <a:lstStyle/>
          <a:p>
            <a:endParaRPr lang="ja-JP" altLang="en-US">
              <a:latin typeface="Calibri" pitchFamily="34" charset="0"/>
            </a:endParaRPr>
          </a:p>
        </p:txBody>
      </p:sp>
      <p:sp>
        <p:nvSpPr>
          <p:cNvPr id="1464" name="正方形/長方形 1463"/>
          <p:cNvSpPr/>
          <p:nvPr/>
        </p:nvSpPr>
        <p:spPr>
          <a:xfrm>
            <a:off x="85724" y="1280592"/>
            <a:ext cx="3343276" cy="7848302"/>
          </a:xfrm>
          <a:prstGeom prst="rect">
            <a:avLst/>
          </a:prstGeom>
        </p:spPr>
        <p:txBody>
          <a:bodyPr wrap="square">
            <a:spAutoFit/>
          </a:bodyPr>
          <a:lstStyle/>
          <a:p>
            <a:r>
              <a:rPr lang="ja-JP" altLang="en-US" sz="800" dirty="0">
                <a:latin typeface="メイリオ" pitchFamily="50" charset="-128"/>
                <a:ea typeface="メイリオ" pitchFamily="50" charset="-128"/>
                <a:cs typeface="メイリオ" pitchFamily="50" charset="-128"/>
              </a:rPr>
              <a:t>１</a:t>
            </a:r>
            <a:r>
              <a:rPr lang="ja-JP" altLang="en-US" sz="800" dirty="0" smtClean="0">
                <a:latin typeface="メイリオ" pitchFamily="50" charset="-128"/>
                <a:ea typeface="メイリオ" pitchFamily="50" charset="-128"/>
                <a:cs typeface="メイリオ" pitchFamily="50" charset="-128"/>
              </a:rPr>
              <a:t>．事</a:t>
            </a:r>
            <a:r>
              <a:rPr lang="ja-JP" altLang="en-US" sz="800" dirty="0">
                <a:latin typeface="メイリオ" pitchFamily="50" charset="-128"/>
                <a:ea typeface="メイリオ" pitchFamily="50" charset="-128"/>
                <a:cs typeface="メイリオ" pitchFamily="50" charset="-128"/>
              </a:rPr>
              <a:t>業者名</a:t>
            </a:r>
          </a:p>
          <a:p>
            <a:r>
              <a:rPr lang="ja-JP" altLang="en-US" sz="800" dirty="0">
                <a:latin typeface="メイリオ" pitchFamily="50" charset="-128"/>
                <a:ea typeface="メイリオ" pitchFamily="50" charset="-128"/>
                <a:cs typeface="メイリオ" pitchFamily="50" charset="-128"/>
              </a:rPr>
              <a:t>全研本社株式会社 </a:t>
            </a:r>
          </a:p>
          <a:p>
            <a:endParaRPr lang="ja-JP" altLang="en-US" sz="800" dirty="0">
              <a:latin typeface="メイリオ" pitchFamily="50" charset="-128"/>
              <a:ea typeface="メイリオ" pitchFamily="50" charset="-128"/>
              <a:cs typeface="メイリオ" pitchFamily="50" charset="-128"/>
            </a:endParaRPr>
          </a:p>
          <a:p>
            <a:r>
              <a:rPr lang="ja-JP" altLang="en-US" sz="800" dirty="0">
                <a:latin typeface="メイリオ" pitchFamily="50" charset="-128"/>
                <a:ea typeface="メイリオ" pitchFamily="50" charset="-128"/>
                <a:cs typeface="メイリオ" pitchFamily="50" charset="-128"/>
              </a:rPr>
              <a:t>２</a:t>
            </a:r>
            <a:r>
              <a:rPr lang="ja-JP" altLang="en-US" sz="800" dirty="0" smtClean="0">
                <a:latin typeface="メイリオ" pitchFamily="50" charset="-128"/>
                <a:ea typeface="メイリオ" pitchFamily="50" charset="-128"/>
                <a:cs typeface="メイリオ" pitchFamily="50" charset="-128"/>
              </a:rPr>
              <a:t>．個人</a:t>
            </a:r>
            <a:r>
              <a:rPr lang="ja-JP" altLang="en-US" sz="800" dirty="0">
                <a:latin typeface="メイリオ" pitchFamily="50" charset="-128"/>
                <a:ea typeface="メイリオ" pitchFamily="50" charset="-128"/>
                <a:cs typeface="メイリオ" pitchFamily="50" charset="-128"/>
              </a:rPr>
              <a:t>情報保護管理総括者 および 個人情報保護管理責任者</a:t>
            </a:r>
          </a:p>
          <a:p>
            <a:r>
              <a:rPr lang="ja-JP" altLang="en-US" sz="800" dirty="0">
                <a:latin typeface="メイリオ" pitchFamily="50" charset="-128"/>
                <a:ea typeface="メイリオ" pitchFamily="50" charset="-128"/>
                <a:cs typeface="メイリオ" pitchFamily="50" charset="-128"/>
              </a:rPr>
              <a:t>個人情報保護管理総括者：林 順之亮</a:t>
            </a:r>
          </a:p>
          <a:p>
            <a:r>
              <a:rPr lang="ja-JP" altLang="en-US" sz="800" dirty="0">
                <a:latin typeface="メイリオ" pitchFamily="50" charset="-128"/>
                <a:ea typeface="メイリオ" pitchFamily="50" charset="-128"/>
                <a:cs typeface="メイリオ" pitchFamily="50" charset="-128"/>
              </a:rPr>
              <a:t>個人情報保護管理責任者：鈴木 徹</a:t>
            </a:r>
          </a:p>
          <a:p>
            <a:endParaRPr lang="ja-JP" altLang="en-US" sz="800" dirty="0">
              <a:latin typeface="メイリオ" pitchFamily="50" charset="-128"/>
              <a:ea typeface="メイリオ" pitchFamily="50" charset="-128"/>
              <a:cs typeface="メイリオ" pitchFamily="50" charset="-128"/>
            </a:endParaRPr>
          </a:p>
          <a:p>
            <a:r>
              <a:rPr lang="ja-JP" altLang="en-US" sz="800" dirty="0">
                <a:latin typeface="メイリオ" pitchFamily="50" charset="-128"/>
                <a:ea typeface="メイリオ" pitchFamily="50" charset="-128"/>
                <a:cs typeface="メイリオ" pitchFamily="50" charset="-128"/>
              </a:rPr>
              <a:t>３</a:t>
            </a:r>
            <a:r>
              <a:rPr lang="ja-JP" altLang="en-US" sz="800" dirty="0" smtClean="0">
                <a:latin typeface="メイリオ" pitchFamily="50" charset="-128"/>
                <a:ea typeface="メイリオ" pitchFamily="50" charset="-128"/>
                <a:cs typeface="メイリオ" pitchFamily="50" charset="-128"/>
              </a:rPr>
              <a:t>．個人</a:t>
            </a:r>
            <a:r>
              <a:rPr lang="ja-JP" altLang="en-US" sz="800" dirty="0">
                <a:latin typeface="メイリオ" pitchFamily="50" charset="-128"/>
                <a:ea typeface="メイリオ" pitchFamily="50" charset="-128"/>
                <a:cs typeface="メイリオ" pitchFamily="50" charset="-128"/>
              </a:rPr>
              <a:t>情報の提供の任意性</a:t>
            </a:r>
          </a:p>
          <a:p>
            <a:r>
              <a:rPr lang="ja-JP" altLang="en-US" sz="800" dirty="0">
                <a:latin typeface="メイリオ" pitchFamily="50" charset="-128"/>
                <a:ea typeface="メイリオ" pitchFamily="50" charset="-128"/>
                <a:cs typeface="メイリオ" pitchFamily="50" charset="-128"/>
              </a:rPr>
              <a:t>個人情報の提供は任意となりますが、個人情報をご提供いただけない場合、ご希望のサービスのご利用ができない場合や、ご質問に対し回答できない場合、採用の手続きには入れない場合等がございます。</a:t>
            </a:r>
          </a:p>
          <a:p>
            <a:endParaRPr lang="ja-JP" altLang="en-US" sz="800" dirty="0">
              <a:latin typeface="メイリオ" pitchFamily="50" charset="-128"/>
              <a:ea typeface="メイリオ" pitchFamily="50" charset="-128"/>
              <a:cs typeface="メイリオ" pitchFamily="50" charset="-128"/>
            </a:endParaRPr>
          </a:p>
          <a:p>
            <a:r>
              <a:rPr lang="ja-JP" altLang="en-US" sz="800" dirty="0">
                <a:latin typeface="メイリオ" pitchFamily="50" charset="-128"/>
                <a:ea typeface="メイリオ" pitchFamily="50" charset="-128"/>
                <a:cs typeface="メイリオ" pitchFamily="50" charset="-128"/>
              </a:rPr>
              <a:t>４</a:t>
            </a:r>
            <a:r>
              <a:rPr lang="ja-JP" altLang="en-US" sz="800" dirty="0" smtClean="0">
                <a:latin typeface="メイリオ" pitchFamily="50" charset="-128"/>
                <a:ea typeface="メイリオ" pitchFamily="50" charset="-128"/>
                <a:cs typeface="メイリオ" pitchFamily="50" charset="-128"/>
              </a:rPr>
              <a:t>．当社</a:t>
            </a:r>
            <a:r>
              <a:rPr lang="ja-JP" altLang="en-US" sz="800" dirty="0">
                <a:latin typeface="メイリオ" pitchFamily="50" charset="-128"/>
                <a:ea typeface="メイリオ" pitchFamily="50" charset="-128"/>
                <a:cs typeface="メイリオ" pitchFamily="50" charset="-128"/>
              </a:rPr>
              <a:t>が直接または第三者により取得した個人情報の利用目的</a:t>
            </a:r>
          </a:p>
          <a:p>
            <a:r>
              <a:rPr lang="ja-JP" altLang="en-US" sz="800" dirty="0" smtClean="0">
                <a:latin typeface="メイリオ" pitchFamily="50" charset="-128"/>
                <a:ea typeface="メイリオ" pitchFamily="50" charset="-128"/>
                <a:cs typeface="メイリオ" pitchFamily="50" charset="-128"/>
              </a:rPr>
              <a:t>・当社</a:t>
            </a:r>
            <a:r>
              <a:rPr lang="ja-JP" altLang="en-US" sz="800" dirty="0">
                <a:latin typeface="メイリオ" pitchFamily="50" charset="-128"/>
                <a:ea typeface="メイリオ" pitchFamily="50" charset="-128"/>
                <a:cs typeface="メイリオ" pitchFamily="50" charset="-128"/>
              </a:rPr>
              <a:t>サービスのご利用に関するお手続きおよび会員管理</a:t>
            </a:r>
          </a:p>
          <a:p>
            <a:r>
              <a:rPr lang="ja-JP" altLang="en-US" sz="800" dirty="0" smtClean="0">
                <a:latin typeface="メイリオ" pitchFamily="50" charset="-128"/>
                <a:ea typeface="メイリオ" pitchFamily="50" charset="-128"/>
                <a:cs typeface="メイリオ" pitchFamily="50" charset="-128"/>
              </a:rPr>
              <a:t>・お客</a:t>
            </a:r>
            <a:r>
              <a:rPr lang="ja-JP" altLang="en-US" sz="800" dirty="0">
                <a:latin typeface="メイリオ" pitchFamily="50" charset="-128"/>
                <a:ea typeface="メイリオ" pitchFamily="50" charset="-128"/>
                <a:cs typeface="メイリオ" pitchFamily="50" charset="-128"/>
              </a:rPr>
              <a:t>様やお取引先からのお問合せやご要望への受付・対応</a:t>
            </a:r>
          </a:p>
          <a:p>
            <a:r>
              <a:rPr lang="ja-JP" altLang="en-US" sz="800" dirty="0" smtClean="0">
                <a:latin typeface="メイリオ" pitchFamily="50" charset="-128"/>
                <a:ea typeface="メイリオ" pitchFamily="50" charset="-128"/>
                <a:cs typeface="メイリオ" pitchFamily="50" charset="-128"/>
              </a:rPr>
              <a:t>・当社</a:t>
            </a:r>
            <a:r>
              <a:rPr lang="ja-JP" altLang="en-US" sz="800" dirty="0">
                <a:latin typeface="メイリオ" pitchFamily="50" charset="-128"/>
                <a:ea typeface="メイリオ" pitchFamily="50" charset="-128"/>
                <a:cs typeface="メイリオ" pitchFamily="50" charset="-128"/>
              </a:rPr>
              <a:t>サービスに関するご案内・ご連絡</a:t>
            </a:r>
          </a:p>
          <a:p>
            <a:r>
              <a:rPr lang="ja-JP" altLang="en-US" sz="800" dirty="0" smtClean="0">
                <a:latin typeface="メイリオ" pitchFamily="50" charset="-128"/>
                <a:ea typeface="メイリオ" pitchFamily="50" charset="-128"/>
                <a:cs typeface="メイリオ" pitchFamily="50" charset="-128"/>
              </a:rPr>
              <a:t>・当社</a:t>
            </a:r>
            <a:r>
              <a:rPr lang="ja-JP" altLang="en-US" sz="800" dirty="0">
                <a:latin typeface="メイリオ" pitchFamily="50" charset="-128"/>
                <a:ea typeface="メイリオ" pitchFamily="50" charset="-128"/>
                <a:cs typeface="メイリオ" pitchFamily="50" charset="-128"/>
              </a:rPr>
              <a:t>サービスの向上、または新しいサービス開発のための分析・調査</a:t>
            </a:r>
          </a:p>
          <a:p>
            <a:r>
              <a:rPr lang="ja-JP" altLang="en-US" sz="800" dirty="0" smtClean="0">
                <a:latin typeface="メイリオ" pitchFamily="50" charset="-128"/>
                <a:ea typeface="メイリオ" pitchFamily="50" charset="-128"/>
                <a:cs typeface="メイリオ" pitchFamily="50" charset="-128"/>
              </a:rPr>
              <a:t>・採用</a:t>
            </a:r>
            <a:r>
              <a:rPr lang="ja-JP" altLang="en-US" sz="800" dirty="0">
                <a:latin typeface="メイリオ" pitchFamily="50" charset="-128"/>
                <a:ea typeface="メイリオ" pitchFamily="50" charset="-128"/>
                <a:cs typeface="メイリオ" pitchFamily="50" charset="-128"/>
              </a:rPr>
              <a:t>選考に関するご案内・ご連絡および採用業務</a:t>
            </a:r>
          </a:p>
          <a:p>
            <a:r>
              <a:rPr lang="ja-JP" altLang="en-US" sz="800" dirty="0" smtClean="0">
                <a:latin typeface="メイリオ" pitchFamily="50" charset="-128"/>
                <a:ea typeface="メイリオ" pitchFamily="50" charset="-128"/>
                <a:cs typeface="メイリオ" pitchFamily="50" charset="-128"/>
              </a:rPr>
              <a:t>・従</a:t>
            </a:r>
            <a:r>
              <a:rPr lang="ja-JP" altLang="en-US" sz="800" dirty="0">
                <a:latin typeface="メイリオ" pitchFamily="50" charset="-128"/>
                <a:ea typeface="メイリオ" pitchFamily="50" charset="-128"/>
                <a:cs typeface="メイリオ" pitchFamily="50" charset="-128"/>
              </a:rPr>
              <a:t>業者の雇用管理、人事労務管理</a:t>
            </a:r>
          </a:p>
          <a:p>
            <a:r>
              <a:rPr lang="ja-JP" altLang="en-US" sz="800" dirty="0" smtClean="0">
                <a:latin typeface="メイリオ" pitchFamily="50" charset="-128"/>
                <a:ea typeface="メイリオ" pitchFamily="50" charset="-128"/>
                <a:cs typeface="メイリオ" pitchFamily="50" charset="-128"/>
              </a:rPr>
              <a:t>・お取引先</a:t>
            </a:r>
            <a:r>
              <a:rPr lang="ja-JP" altLang="en-US" sz="800" dirty="0">
                <a:latin typeface="メイリオ" pitchFamily="50" charset="-128"/>
                <a:ea typeface="メイリオ" pitchFamily="50" charset="-128"/>
                <a:cs typeface="メイリオ" pitchFamily="50" charset="-128"/>
              </a:rPr>
              <a:t>情報の管理、支払・収入処理</a:t>
            </a:r>
          </a:p>
          <a:p>
            <a:r>
              <a:rPr lang="ja-JP" altLang="en-US" sz="800" dirty="0">
                <a:latin typeface="メイリオ" pitchFamily="50" charset="-128"/>
                <a:ea typeface="メイリオ" pitchFamily="50" charset="-128"/>
                <a:cs typeface="メイリオ" pitchFamily="50" charset="-128"/>
              </a:rPr>
              <a:t>◆当社は、上記個人情報の利用目的の範囲内で、各</a:t>
            </a:r>
            <a:r>
              <a:rPr lang="en-US" altLang="ja-JP" sz="800" dirty="0">
                <a:latin typeface="メイリオ" pitchFamily="50" charset="-128"/>
                <a:ea typeface="メイリオ" pitchFamily="50" charset="-128"/>
                <a:cs typeface="メイリオ" pitchFamily="50" charset="-128"/>
              </a:rPr>
              <a:t>Web</a:t>
            </a:r>
            <a:r>
              <a:rPr lang="ja-JP" altLang="en-US" sz="800" dirty="0">
                <a:latin typeface="メイリオ" pitchFamily="50" charset="-128"/>
                <a:ea typeface="メイリオ" pitchFamily="50" charset="-128"/>
                <a:cs typeface="メイリオ" pitchFamily="50" charset="-128"/>
              </a:rPr>
              <a:t>サイト及び書面等で合理的と認められる範囲内で、それぞれ利用目的を特定し、あらかじめ明示し、それ以外の目的には使用いたしません。</a:t>
            </a:r>
          </a:p>
          <a:p>
            <a:endParaRPr lang="ja-JP" altLang="en-US" sz="800" dirty="0">
              <a:latin typeface="メイリオ" pitchFamily="50" charset="-128"/>
              <a:ea typeface="メイリオ" pitchFamily="50" charset="-128"/>
              <a:cs typeface="メイリオ" pitchFamily="50" charset="-128"/>
            </a:endParaRPr>
          </a:p>
          <a:p>
            <a:r>
              <a:rPr lang="ja-JP" altLang="en-US" sz="800" dirty="0">
                <a:latin typeface="メイリオ" pitchFamily="50" charset="-128"/>
                <a:ea typeface="メイリオ" pitchFamily="50" charset="-128"/>
                <a:cs typeface="メイリオ" pitchFamily="50" charset="-128"/>
              </a:rPr>
              <a:t>◆当社は、合理的と認められる範囲内で個人情報の利用目的を変更する場合があります。その場合は、変更された利用目的を通知または公表いたします。</a:t>
            </a:r>
          </a:p>
          <a:p>
            <a:endParaRPr lang="ja-JP" altLang="en-US" sz="800" dirty="0">
              <a:latin typeface="メイリオ" pitchFamily="50" charset="-128"/>
              <a:ea typeface="メイリオ" pitchFamily="50" charset="-128"/>
              <a:cs typeface="メイリオ" pitchFamily="50" charset="-128"/>
            </a:endParaRPr>
          </a:p>
          <a:p>
            <a:r>
              <a:rPr lang="ja-JP" altLang="en-US" sz="800" dirty="0">
                <a:latin typeface="メイリオ" pitchFamily="50" charset="-128"/>
                <a:ea typeface="メイリオ" pitchFamily="50" charset="-128"/>
                <a:cs typeface="メイリオ" pitchFamily="50" charset="-128"/>
              </a:rPr>
              <a:t>５</a:t>
            </a:r>
            <a:r>
              <a:rPr lang="ja-JP" altLang="en-US" sz="800" dirty="0" smtClean="0">
                <a:latin typeface="メイリオ" pitchFamily="50" charset="-128"/>
                <a:ea typeface="メイリオ" pitchFamily="50" charset="-128"/>
                <a:cs typeface="メイリオ" pitchFamily="50" charset="-128"/>
              </a:rPr>
              <a:t>．当社</a:t>
            </a:r>
            <a:r>
              <a:rPr lang="ja-JP" altLang="en-US" sz="800" dirty="0">
                <a:latin typeface="メイリオ" pitchFamily="50" charset="-128"/>
                <a:ea typeface="メイリオ" pitchFamily="50" charset="-128"/>
                <a:cs typeface="メイリオ" pitchFamily="50" charset="-128"/>
              </a:rPr>
              <a:t>が委託を受けた個人情報の利用目的</a:t>
            </a:r>
          </a:p>
          <a:p>
            <a:r>
              <a:rPr lang="ja-JP" altLang="en-US" sz="800" dirty="0" smtClean="0">
                <a:latin typeface="メイリオ" pitchFamily="50" charset="-128"/>
                <a:ea typeface="メイリオ" pitchFamily="50" charset="-128"/>
                <a:cs typeface="メイリオ" pitchFamily="50" charset="-128"/>
              </a:rPr>
              <a:t>・英</a:t>
            </a:r>
            <a:r>
              <a:rPr lang="ja-JP" altLang="en-US" sz="800" dirty="0">
                <a:latin typeface="メイリオ" pitchFamily="50" charset="-128"/>
                <a:ea typeface="メイリオ" pitchFamily="50" charset="-128"/>
                <a:cs typeface="メイリオ" pitchFamily="50" charset="-128"/>
              </a:rPr>
              <a:t>会話及び日本語等語学レッスンの受講者の情報に関して</a:t>
            </a:r>
          </a:p>
          <a:p>
            <a:r>
              <a:rPr lang="ja-JP" altLang="en-US" sz="800" dirty="0">
                <a:latin typeface="メイリオ" pitchFamily="50" charset="-128"/>
                <a:ea typeface="メイリオ" pitchFamily="50" charset="-128"/>
                <a:cs typeface="メイリオ" pitchFamily="50" charset="-128"/>
              </a:rPr>
              <a:t>当該契約を履行するため（教材の配送、レッスンの実施、クラス名簿作成、成績表の作成や報告等）</a:t>
            </a:r>
          </a:p>
          <a:p>
            <a:r>
              <a:rPr lang="ja-JP" altLang="en-US" sz="800" dirty="0">
                <a:latin typeface="メイリオ" pitchFamily="50" charset="-128"/>
                <a:ea typeface="メイリオ" pitchFamily="50" charset="-128"/>
                <a:cs typeface="メイリオ" pitchFamily="50" charset="-128"/>
              </a:rPr>
              <a:t>休講や時間変更等の連絡</a:t>
            </a:r>
          </a:p>
          <a:p>
            <a:r>
              <a:rPr lang="ja-JP" altLang="en-US" sz="800" dirty="0" smtClean="0">
                <a:latin typeface="メイリオ" pitchFamily="50" charset="-128"/>
                <a:ea typeface="メイリオ" pitchFamily="50" charset="-128"/>
                <a:cs typeface="メイリオ" pitchFamily="50" charset="-128"/>
              </a:rPr>
              <a:t>・グループ</a:t>
            </a:r>
            <a:r>
              <a:rPr lang="ja-JP" altLang="en-US" sz="800" dirty="0">
                <a:latin typeface="メイリオ" pitchFamily="50" charset="-128"/>
                <a:ea typeface="メイリオ" pitchFamily="50" charset="-128"/>
                <a:cs typeface="メイリオ" pitchFamily="50" charset="-128"/>
              </a:rPr>
              <a:t>会社の従業員の個人情報</a:t>
            </a:r>
          </a:p>
          <a:p>
            <a:r>
              <a:rPr lang="ja-JP" altLang="en-US" sz="800" dirty="0">
                <a:latin typeface="メイリオ" pitchFamily="50" charset="-128"/>
                <a:ea typeface="メイリオ" pitchFamily="50" charset="-128"/>
                <a:cs typeface="メイリオ" pitchFamily="50" charset="-128"/>
              </a:rPr>
              <a:t>委託された雇用管理・人事労務管理遂行のため</a:t>
            </a:r>
          </a:p>
          <a:p>
            <a:r>
              <a:rPr lang="ja-JP" altLang="en-US" sz="800" dirty="0" smtClean="0">
                <a:latin typeface="メイリオ" pitchFamily="50" charset="-128"/>
                <a:ea typeface="メイリオ" pitchFamily="50" charset="-128"/>
                <a:cs typeface="メイリオ" pitchFamily="50" charset="-128"/>
              </a:rPr>
              <a:t>・人材</a:t>
            </a:r>
            <a:r>
              <a:rPr lang="ja-JP" altLang="en-US" sz="800" dirty="0">
                <a:latin typeface="メイリオ" pitchFamily="50" charset="-128"/>
                <a:ea typeface="メイリオ" pitchFamily="50" charset="-128"/>
                <a:cs typeface="メイリオ" pitchFamily="50" charset="-128"/>
              </a:rPr>
              <a:t>紹介会社等から提供された個人情報</a:t>
            </a:r>
          </a:p>
          <a:p>
            <a:r>
              <a:rPr lang="ja-JP" altLang="en-US" sz="800" dirty="0">
                <a:latin typeface="メイリオ" pitchFamily="50" charset="-128"/>
                <a:ea typeface="メイリオ" pitchFamily="50" charset="-128"/>
                <a:cs typeface="メイリオ" pitchFamily="50" charset="-128"/>
              </a:rPr>
              <a:t>当社における採用選考のため及び業務遂行のため</a:t>
            </a:r>
          </a:p>
          <a:p>
            <a:endParaRPr lang="ja-JP" altLang="en-US" sz="800" dirty="0">
              <a:latin typeface="メイリオ" pitchFamily="50" charset="-128"/>
              <a:ea typeface="メイリオ" pitchFamily="50" charset="-128"/>
              <a:cs typeface="メイリオ" pitchFamily="50" charset="-128"/>
            </a:endParaRPr>
          </a:p>
          <a:p>
            <a:r>
              <a:rPr lang="ja-JP" altLang="en-US" sz="800" dirty="0">
                <a:latin typeface="メイリオ" pitchFamily="50" charset="-128"/>
                <a:ea typeface="メイリオ" pitchFamily="50" charset="-128"/>
                <a:cs typeface="メイリオ" pitchFamily="50" charset="-128"/>
              </a:rPr>
              <a:t>６</a:t>
            </a:r>
            <a:r>
              <a:rPr lang="ja-JP" altLang="en-US" sz="800" dirty="0" smtClean="0">
                <a:latin typeface="メイリオ" pitchFamily="50" charset="-128"/>
                <a:ea typeface="メイリオ" pitchFamily="50" charset="-128"/>
                <a:cs typeface="メイリオ" pitchFamily="50" charset="-128"/>
              </a:rPr>
              <a:t>．個人</a:t>
            </a:r>
            <a:r>
              <a:rPr lang="ja-JP" altLang="en-US" sz="800" dirty="0">
                <a:latin typeface="メイリオ" pitchFamily="50" charset="-128"/>
                <a:ea typeface="メイリオ" pitchFamily="50" charset="-128"/>
                <a:cs typeface="メイリオ" pitchFamily="50" charset="-128"/>
              </a:rPr>
              <a:t>情報に関する苦情および相談窓口</a:t>
            </a:r>
          </a:p>
          <a:p>
            <a:endParaRPr lang="ja-JP" altLang="en-US" sz="800" dirty="0">
              <a:latin typeface="メイリオ" pitchFamily="50" charset="-128"/>
              <a:ea typeface="メイリオ" pitchFamily="50" charset="-128"/>
              <a:cs typeface="メイリオ" pitchFamily="50" charset="-128"/>
            </a:endParaRPr>
          </a:p>
          <a:p>
            <a:r>
              <a:rPr lang="ja-JP" altLang="en-US" sz="800" dirty="0" smtClean="0">
                <a:latin typeface="メイリオ" pitchFamily="50" charset="-128"/>
                <a:ea typeface="メイリオ" pitchFamily="50" charset="-128"/>
                <a:cs typeface="メイリオ" pitchFamily="50" charset="-128"/>
              </a:rPr>
              <a:t>電話</a:t>
            </a:r>
            <a:r>
              <a:rPr lang="ja-JP" altLang="en-US" sz="800" dirty="0">
                <a:latin typeface="メイリオ" pitchFamily="50" charset="-128"/>
                <a:ea typeface="メイリオ" pitchFamily="50" charset="-128"/>
                <a:cs typeface="メイリオ" pitchFamily="50" charset="-128"/>
              </a:rPr>
              <a:t>：</a:t>
            </a:r>
            <a:r>
              <a:rPr lang="en-US" altLang="ja-JP" sz="800" dirty="0">
                <a:latin typeface="メイリオ" pitchFamily="50" charset="-128"/>
                <a:ea typeface="メイリオ" pitchFamily="50" charset="-128"/>
                <a:cs typeface="メイリオ" pitchFamily="50" charset="-128"/>
              </a:rPr>
              <a:t>03-3349-1641</a:t>
            </a:r>
          </a:p>
          <a:p>
            <a:r>
              <a:rPr lang="en-US" altLang="ja-JP" sz="800" dirty="0">
                <a:latin typeface="メイリオ" pitchFamily="50" charset="-128"/>
                <a:ea typeface="メイリオ" pitchFamily="50" charset="-128"/>
                <a:cs typeface="メイリオ" pitchFamily="50" charset="-128"/>
              </a:rPr>
              <a:t>e-mail</a:t>
            </a:r>
            <a:r>
              <a:rPr lang="ja-JP" altLang="en-US" sz="800" dirty="0">
                <a:latin typeface="メイリオ" pitchFamily="50" charset="-128"/>
                <a:ea typeface="メイリオ" pitchFamily="50" charset="-128"/>
                <a:cs typeface="メイリオ" pitchFamily="50" charset="-128"/>
              </a:rPr>
              <a:t>：</a:t>
            </a:r>
            <a:r>
              <a:rPr lang="en-US" altLang="ja-JP" sz="800" dirty="0">
                <a:latin typeface="メイリオ" pitchFamily="50" charset="-128"/>
                <a:ea typeface="メイリオ" pitchFamily="50" charset="-128"/>
                <a:cs typeface="メイリオ" pitchFamily="50" charset="-128"/>
              </a:rPr>
              <a:t>privacy@zenken.co.jp</a:t>
            </a:r>
          </a:p>
          <a:p>
            <a:r>
              <a:rPr lang="ja-JP" altLang="en-US" sz="800" dirty="0" smtClean="0">
                <a:latin typeface="メイリオ" pitchFamily="50" charset="-128"/>
                <a:ea typeface="メイリオ" pitchFamily="50" charset="-128"/>
                <a:cs typeface="メイリオ" pitchFamily="50" charset="-128"/>
              </a:rPr>
              <a:t>苦情相談責任者：個人情報保護苦情相談責任者　小室　博人</a:t>
            </a:r>
          </a:p>
          <a:p>
            <a:endParaRPr lang="ja-JP" altLang="en-US" sz="800" dirty="0">
              <a:latin typeface="メイリオ" pitchFamily="50" charset="-128"/>
              <a:ea typeface="メイリオ" pitchFamily="50" charset="-128"/>
              <a:cs typeface="メイリオ" pitchFamily="50" charset="-128"/>
            </a:endParaRPr>
          </a:p>
          <a:p>
            <a:r>
              <a:rPr lang="ja-JP" altLang="en-US" sz="800" dirty="0">
                <a:latin typeface="メイリオ" pitchFamily="50" charset="-128"/>
                <a:ea typeface="メイリオ" pitchFamily="50" charset="-128"/>
                <a:cs typeface="メイリオ" pitchFamily="50" charset="-128"/>
              </a:rPr>
              <a:t>７</a:t>
            </a:r>
            <a:r>
              <a:rPr lang="ja-JP" altLang="en-US" sz="800" dirty="0" smtClean="0">
                <a:latin typeface="メイリオ" pitchFamily="50" charset="-128"/>
                <a:ea typeface="メイリオ" pitchFamily="50" charset="-128"/>
                <a:cs typeface="メイリオ" pitchFamily="50" charset="-128"/>
              </a:rPr>
              <a:t>．開示</a:t>
            </a:r>
            <a:r>
              <a:rPr lang="ja-JP" altLang="en-US" sz="800" dirty="0">
                <a:latin typeface="メイリオ" pitchFamily="50" charset="-128"/>
                <a:ea typeface="メイリオ" pitchFamily="50" charset="-128"/>
                <a:cs typeface="メイリオ" pitchFamily="50" charset="-128"/>
              </a:rPr>
              <a:t>等の請求に応じる手続き</a:t>
            </a:r>
          </a:p>
          <a:p>
            <a:r>
              <a:rPr lang="ja-JP" altLang="en-US" sz="800" dirty="0">
                <a:latin typeface="メイリオ" pitchFamily="50" charset="-128"/>
                <a:ea typeface="メイリオ" pitchFamily="50" charset="-128"/>
                <a:cs typeface="メイリオ" pitchFamily="50" charset="-128"/>
              </a:rPr>
              <a:t>当社が保有している個人情報について、ご本人様、またはその代理人様から利用目的の通知、開示、内容の訂正、追加または削除、利用の停止、消去および第三者への提供の停止（以下「開示等」といいます）のご請求があった場合、原則遅延なくこれに対応いたします。</a:t>
            </a:r>
          </a:p>
          <a:p>
            <a:r>
              <a:rPr lang="ja-JP" altLang="en-US" sz="800" dirty="0">
                <a:latin typeface="メイリオ" pitchFamily="50" charset="-128"/>
                <a:ea typeface="メイリオ" pitchFamily="50" charset="-128"/>
                <a:cs typeface="メイリオ" pitchFamily="50" charset="-128"/>
              </a:rPr>
              <a:t>（１）開示等の請求の申し出先</a:t>
            </a:r>
          </a:p>
          <a:p>
            <a:r>
              <a:rPr lang="ja-JP" altLang="en-US" sz="800" dirty="0">
                <a:latin typeface="メイリオ" pitchFamily="50" charset="-128"/>
                <a:ea typeface="メイリオ" pitchFamily="50" charset="-128"/>
                <a:cs typeface="メイリオ" pitchFamily="50" charset="-128"/>
              </a:rPr>
              <a:t>開示等のご請求は、上記</a:t>
            </a:r>
            <a:r>
              <a:rPr lang="en-US" altLang="ja-JP" sz="800" dirty="0">
                <a:latin typeface="メイリオ" pitchFamily="50" charset="-128"/>
                <a:ea typeface="メイリオ" pitchFamily="50" charset="-128"/>
                <a:cs typeface="メイリオ" pitchFamily="50" charset="-128"/>
              </a:rPr>
              <a:t>『</a:t>
            </a:r>
            <a:r>
              <a:rPr lang="ja-JP" altLang="en-US" sz="800" dirty="0">
                <a:latin typeface="メイリオ" pitchFamily="50" charset="-128"/>
                <a:ea typeface="メイリオ" pitchFamily="50" charset="-128"/>
                <a:cs typeface="メイリオ" pitchFamily="50" charset="-128"/>
              </a:rPr>
              <a:t>個人情報に関する苦情・相談窓口</a:t>
            </a:r>
            <a:r>
              <a:rPr lang="en-US" altLang="ja-JP" sz="800" dirty="0">
                <a:latin typeface="メイリオ" pitchFamily="50" charset="-128"/>
                <a:ea typeface="メイリオ" pitchFamily="50" charset="-128"/>
                <a:cs typeface="メイリオ" pitchFamily="50" charset="-128"/>
              </a:rPr>
              <a:t>』</a:t>
            </a:r>
            <a:r>
              <a:rPr lang="ja-JP" altLang="en-US" sz="800" dirty="0">
                <a:latin typeface="メイリオ" pitchFamily="50" charset="-128"/>
                <a:ea typeface="メイリオ" pitchFamily="50" charset="-128"/>
                <a:cs typeface="メイリオ" pitchFamily="50" charset="-128"/>
              </a:rPr>
              <a:t>宛にお申し出いただくか、以下へ郵送にてお願いいたします。</a:t>
            </a:r>
          </a:p>
          <a:p>
            <a:endParaRPr lang="ja-JP" altLang="en-US" sz="800" dirty="0">
              <a:latin typeface="メイリオ" pitchFamily="50" charset="-128"/>
              <a:ea typeface="メイリオ" pitchFamily="50" charset="-128"/>
              <a:cs typeface="メイリオ" pitchFamily="50" charset="-128"/>
            </a:endParaRPr>
          </a:p>
          <a:p>
            <a:r>
              <a:rPr lang="en-US" altLang="ja-JP" sz="800" dirty="0">
                <a:latin typeface="メイリオ" pitchFamily="50" charset="-128"/>
                <a:ea typeface="メイリオ" pitchFamily="50" charset="-128"/>
                <a:cs typeface="メイリオ" pitchFamily="50" charset="-128"/>
              </a:rPr>
              <a:t>160-8361</a:t>
            </a:r>
          </a:p>
          <a:p>
            <a:r>
              <a:rPr lang="ja-JP" altLang="en-US" sz="800" dirty="0">
                <a:latin typeface="メイリオ" pitchFamily="50" charset="-128"/>
                <a:ea typeface="メイリオ" pitchFamily="50" charset="-128"/>
                <a:cs typeface="メイリオ" pitchFamily="50" charset="-128"/>
              </a:rPr>
              <a:t>東京都新宿区西新宿</a:t>
            </a:r>
            <a:r>
              <a:rPr lang="en-US" altLang="ja-JP" sz="800" dirty="0">
                <a:latin typeface="メイリオ" pitchFamily="50" charset="-128"/>
                <a:ea typeface="メイリオ" pitchFamily="50" charset="-128"/>
                <a:cs typeface="メイリオ" pitchFamily="50" charset="-128"/>
              </a:rPr>
              <a:t>1-4-11</a:t>
            </a:r>
            <a:r>
              <a:rPr lang="ja-JP" altLang="en-US" sz="800" dirty="0">
                <a:latin typeface="メイリオ" pitchFamily="50" charset="-128"/>
                <a:ea typeface="メイリオ" pitchFamily="50" charset="-128"/>
                <a:cs typeface="メイリオ" pitchFamily="50" charset="-128"/>
              </a:rPr>
              <a:t>全研プラザ</a:t>
            </a:r>
            <a:r>
              <a:rPr lang="en-US" altLang="ja-JP" sz="800" dirty="0">
                <a:latin typeface="メイリオ" pitchFamily="50" charset="-128"/>
                <a:ea typeface="メイリオ" pitchFamily="50" charset="-128"/>
                <a:cs typeface="メイリオ" pitchFamily="50" charset="-128"/>
              </a:rPr>
              <a:t>9</a:t>
            </a:r>
            <a:r>
              <a:rPr lang="ja-JP" altLang="en-US" sz="800" dirty="0">
                <a:latin typeface="メイリオ" pitchFamily="50" charset="-128"/>
                <a:ea typeface="メイリオ" pitchFamily="50" charset="-128"/>
                <a:cs typeface="メイリオ" pitchFamily="50" charset="-128"/>
              </a:rPr>
              <a:t>階</a:t>
            </a:r>
          </a:p>
          <a:p>
            <a:r>
              <a:rPr lang="ja-JP" altLang="en-US" sz="800" dirty="0">
                <a:latin typeface="メイリオ" pitchFamily="50" charset="-128"/>
                <a:ea typeface="メイリオ" pitchFamily="50" charset="-128"/>
                <a:cs typeface="メイリオ" pitchFamily="50" charset="-128"/>
              </a:rPr>
              <a:t>全研本社株式会社　個人情報に関する苦情・相談窓口　宛</a:t>
            </a:r>
          </a:p>
          <a:p>
            <a:endParaRPr lang="ja-JP" altLang="en-US" sz="800" dirty="0">
              <a:latin typeface="メイリオ" pitchFamily="50" charset="-128"/>
              <a:ea typeface="メイリオ" pitchFamily="50" charset="-128"/>
              <a:cs typeface="メイリオ" pitchFamily="50" charset="-128"/>
            </a:endParaRPr>
          </a:p>
          <a:p>
            <a:r>
              <a:rPr lang="en-US" altLang="ja-JP" sz="800" dirty="0">
                <a:latin typeface="メイリオ" pitchFamily="50" charset="-128"/>
                <a:ea typeface="メイリオ" pitchFamily="50" charset="-128"/>
                <a:cs typeface="メイリオ" pitchFamily="50" charset="-128"/>
              </a:rPr>
              <a:t>※</a:t>
            </a:r>
            <a:r>
              <a:rPr lang="ja-JP" altLang="en-US" sz="800" dirty="0">
                <a:latin typeface="メイリオ" pitchFamily="50" charset="-128"/>
                <a:ea typeface="メイリオ" pitchFamily="50" charset="-128"/>
                <a:cs typeface="メイリオ" pitchFamily="50" charset="-128"/>
              </a:rPr>
              <a:t>原則として、ご本人様またはご本人様から委任を受けた代理人様からのお申し出とします。</a:t>
            </a:r>
          </a:p>
          <a:p>
            <a:endParaRPr lang="ja-JP" altLang="en-US" sz="800" dirty="0">
              <a:latin typeface="メイリオ" pitchFamily="50" charset="-128"/>
              <a:ea typeface="メイリオ" pitchFamily="50" charset="-128"/>
              <a:cs typeface="メイリオ" pitchFamily="50" charset="-128"/>
            </a:endParaRPr>
          </a:p>
          <a:p>
            <a:endParaRPr lang="en-US" altLang="ja-JP" sz="800" dirty="0">
              <a:latin typeface="メイリオ" pitchFamily="50" charset="-128"/>
              <a:ea typeface="メイリオ" pitchFamily="50" charset="-128"/>
              <a:cs typeface="メイリオ" pitchFamily="50" charset="-128"/>
            </a:endParaRPr>
          </a:p>
          <a:p>
            <a:endParaRPr lang="en-US" altLang="ja-JP" sz="800" dirty="0" smtClean="0">
              <a:latin typeface="メイリオ" pitchFamily="50" charset="-128"/>
              <a:ea typeface="メイリオ" pitchFamily="50" charset="-128"/>
              <a:cs typeface="メイリオ" pitchFamily="50" charset="-128"/>
            </a:endParaRPr>
          </a:p>
        </p:txBody>
      </p:sp>
      <p:sp>
        <p:nvSpPr>
          <p:cNvPr id="1465" name="Rectangle 7"/>
          <p:cNvSpPr>
            <a:spLocks noChangeArrowheads="1"/>
          </p:cNvSpPr>
          <p:nvPr/>
        </p:nvSpPr>
        <p:spPr bwMode="auto">
          <a:xfrm>
            <a:off x="792162" y="344488"/>
            <a:ext cx="5386090" cy="184666"/>
          </a:xfrm>
          <a:prstGeom prst="rect">
            <a:avLst/>
          </a:prstGeom>
          <a:noFill/>
          <a:ln w="9525">
            <a:noFill/>
            <a:miter lim="800000"/>
            <a:headEnd/>
            <a:tailEnd/>
          </a:ln>
        </p:spPr>
        <p:txBody>
          <a:bodyPr wrap="none" lIns="0" tIns="0" rIns="0" bIns="0">
            <a:spAutoFit/>
          </a:bodyPr>
          <a:lstStyle/>
          <a:p>
            <a:r>
              <a:rPr lang="ja-JP" altLang="en-US" sz="1200" b="1" dirty="0">
                <a:solidFill>
                  <a:srgbClr val="000000"/>
                </a:solidFill>
                <a:latin typeface="メイリオ" pitchFamily="50" charset="-128"/>
                <a:ea typeface="メイリオ" pitchFamily="50" charset="-128"/>
                <a:cs typeface="メイリオ" pitchFamily="50" charset="-128"/>
              </a:rPr>
              <a:t>全研本社株式会社（学生サポートデスク</a:t>
            </a:r>
            <a:r>
              <a:rPr lang="ja-JP" altLang="en-US" sz="1200" b="1" dirty="0" smtClean="0">
                <a:solidFill>
                  <a:srgbClr val="000000"/>
                </a:solidFill>
                <a:latin typeface="メイリオ" pitchFamily="50" charset="-128"/>
                <a:ea typeface="メイリオ" pitchFamily="50" charset="-128"/>
                <a:cs typeface="メイリオ" pitchFamily="50" charset="-128"/>
              </a:rPr>
              <a:t>）</a:t>
            </a:r>
            <a:r>
              <a:rPr lang="en-US" altLang="ja-JP" sz="1200" b="1" dirty="0">
                <a:solidFill>
                  <a:srgbClr val="000000"/>
                </a:solidFill>
                <a:latin typeface="メイリオ" pitchFamily="50" charset="-128"/>
                <a:ea typeface="メイリオ" pitchFamily="50" charset="-128"/>
                <a:cs typeface="メイリオ" pitchFamily="50" charset="-128"/>
              </a:rPr>
              <a:t>《</a:t>
            </a:r>
            <a:r>
              <a:rPr lang="ja-JP" altLang="en-US" sz="1200" b="1" dirty="0">
                <a:solidFill>
                  <a:srgbClr val="000000"/>
                </a:solidFill>
                <a:latin typeface="メイリオ" pitchFamily="50" charset="-128"/>
                <a:ea typeface="メイリオ" pitchFamily="50" charset="-128"/>
                <a:cs typeface="メイリオ" pitchFamily="50" charset="-128"/>
              </a:rPr>
              <a:t>個人情報のお取り扱いについて</a:t>
            </a:r>
            <a:r>
              <a:rPr lang="en-US" altLang="ja-JP" sz="1200" b="1" dirty="0" smtClean="0">
                <a:solidFill>
                  <a:srgbClr val="000000"/>
                </a:solidFill>
                <a:latin typeface="メイリオ" pitchFamily="50" charset="-128"/>
                <a:ea typeface="メイリオ" pitchFamily="50" charset="-128"/>
                <a:cs typeface="メイリオ" pitchFamily="50" charset="-128"/>
              </a:rPr>
              <a:t>》</a:t>
            </a:r>
            <a:endParaRPr lang="ja-JP" altLang="ja-JP" b="1" dirty="0">
              <a:latin typeface="メイリオ" pitchFamily="50" charset="-128"/>
              <a:ea typeface="メイリオ" pitchFamily="50" charset="-128"/>
              <a:cs typeface="メイリオ" pitchFamily="50" charset="-128"/>
            </a:endParaRPr>
          </a:p>
        </p:txBody>
      </p:sp>
      <p:sp>
        <p:nvSpPr>
          <p:cNvPr id="1561" name="正方形/長方形 1560"/>
          <p:cNvSpPr/>
          <p:nvPr/>
        </p:nvSpPr>
        <p:spPr>
          <a:xfrm>
            <a:off x="3517336" y="1289884"/>
            <a:ext cx="3343276" cy="6247864"/>
          </a:xfrm>
          <a:prstGeom prst="rect">
            <a:avLst/>
          </a:prstGeom>
        </p:spPr>
        <p:txBody>
          <a:bodyPr wrap="square">
            <a:spAutoFit/>
          </a:bodyPr>
          <a:lstStyle/>
          <a:p>
            <a:r>
              <a:rPr lang="ja-JP" altLang="en-US" sz="800" dirty="0" smtClean="0">
                <a:latin typeface="メイリオ" pitchFamily="50" charset="-128"/>
                <a:ea typeface="メイリオ" pitchFamily="50" charset="-128"/>
                <a:cs typeface="メイリオ" pitchFamily="50" charset="-128"/>
              </a:rPr>
              <a:t>（</a:t>
            </a:r>
            <a:r>
              <a:rPr lang="ja-JP" altLang="en-US" sz="800" dirty="0">
                <a:latin typeface="メイリオ" pitchFamily="50" charset="-128"/>
                <a:ea typeface="メイリオ" pitchFamily="50" charset="-128"/>
                <a:cs typeface="メイリオ" pitchFamily="50" charset="-128"/>
              </a:rPr>
              <a:t>２）開示等の請求に関するお手続き</a:t>
            </a:r>
          </a:p>
          <a:p>
            <a:r>
              <a:rPr lang="ja-JP" altLang="en-US" sz="800" dirty="0" smtClean="0">
                <a:latin typeface="メイリオ" pitchFamily="50" charset="-128"/>
                <a:ea typeface="メイリオ" pitchFamily="50" charset="-128"/>
                <a:cs typeface="メイリオ" pitchFamily="50" charset="-128"/>
              </a:rPr>
              <a:t>お申し出</a:t>
            </a:r>
            <a:r>
              <a:rPr lang="ja-JP" altLang="en-US" sz="800" dirty="0">
                <a:latin typeface="メイリオ" pitchFamily="50" charset="-128"/>
                <a:ea typeface="メイリオ" pitchFamily="50" charset="-128"/>
                <a:cs typeface="メイリオ" pitchFamily="50" charset="-128"/>
              </a:rPr>
              <a:t>を受付け後、当社から所定の請求書様式を郵送いたします。</a:t>
            </a:r>
          </a:p>
          <a:p>
            <a:r>
              <a:rPr lang="ja-JP" altLang="en-US" sz="800" dirty="0" smtClean="0">
                <a:latin typeface="メイリオ" pitchFamily="50" charset="-128"/>
                <a:ea typeface="メイリオ" pitchFamily="50" charset="-128"/>
                <a:cs typeface="メイリオ" pitchFamily="50" charset="-128"/>
              </a:rPr>
              <a:t>当社</a:t>
            </a:r>
            <a:r>
              <a:rPr lang="ja-JP" altLang="en-US" sz="800" dirty="0">
                <a:latin typeface="メイリオ" pitchFamily="50" charset="-128"/>
                <a:ea typeface="メイリオ" pitchFamily="50" charset="-128"/>
                <a:cs typeface="メイリオ" pitchFamily="50" charset="-128"/>
              </a:rPr>
              <a:t>からの回答は、書面（郵送）により行います。</a:t>
            </a:r>
          </a:p>
          <a:p>
            <a:r>
              <a:rPr lang="ja-JP" altLang="en-US" sz="800" dirty="0">
                <a:latin typeface="メイリオ" pitchFamily="50" charset="-128"/>
                <a:ea typeface="メイリオ" pitchFamily="50" charset="-128"/>
                <a:cs typeface="メイリオ" pitchFamily="50" charset="-128"/>
              </a:rPr>
              <a:t>（３）開示等の請求者が、本人又は代理人であることの確認の方法</a:t>
            </a:r>
          </a:p>
          <a:p>
            <a:r>
              <a:rPr lang="ja-JP" altLang="en-US" sz="800" dirty="0" smtClean="0">
                <a:latin typeface="メイリオ" pitchFamily="50" charset="-128"/>
                <a:ea typeface="メイリオ" pitchFamily="50" charset="-128"/>
                <a:cs typeface="メイリオ" pitchFamily="50" charset="-128"/>
              </a:rPr>
              <a:t>①以下</a:t>
            </a:r>
            <a:r>
              <a:rPr lang="ja-JP" altLang="en-US" sz="800" dirty="0">
                <a:latin typeface="メイリオ" pitchFamily="50" charset="-128"/>
                <a:ea typeface="メイリオ" pitchFamily="50" charset="-128"/>
                <a:cs typeface="メイリオ" pitchFamily="50" charset="-128"/>
              </a:rPr>
              <a:t>の②または③いずれかの証明書の提出が必要となります。</a:t>
            </a:r>
          </a:p>
          <a:p>
            <a:r>
              <a:rPr lang="ja-JP" altLang="en-US" sz="800" dirty="0" smtClean="0">
                <a:latin typeface="メイリオ" pitchFamily="50" charset="-128"/>
                <a:ea typeface="メイリオ" pitchFamily="50" charset="-128"/>
                <a:cs typeface="メイリオ" pitchFamily="50" charset="-128"/>
              </a:rPr>
              <a:t>②免許証</a:t>
            </a:r>
            <a:r>
              <a:rPr lang="ja-JP" altLang="en-US" sz="800" dirty="0">
                <a:latin typeface="メイリオ" pitchFamily="50" charset="-128"/>
                <a:ea typeface="メイリオ" pitchFamily="50" charset="-128"/>
                <a:cs typeface="メイリオ" pitchFamily="50" charset="-128"/>
              </a:rPr>
              <a:t>等、パスポート、</a:t>
            </a:r>
            <a:r>
              <a:rPr lang="ja-JP" altLang="en-US" sz="800" dirty="0" err="1">
                <a:latin typeface="メイリオ" pitchFamily="50" charset="-128"/>
                <a:ea typeface="メイリオ" pitchFamily="50" charset="-128"/>
                <a:cs typeface="メイリオ" pitchFamily="50" charset="-128"/>
              </a:rPr>
              <a:t>身体障がい</a:t>
            </a:r>
            <a:r>
              <a:rPr lang="ja-JP" altLang="en-US" sz="800" dirty="0">
                <a:latin typeface="メイリオ" pitchFamily="50" charset="-128"/>
                <a:ea typeface="メイリオ" pitchFamily="50" charset="-128"/>
                <a:cs typeface="メイリオ" pitchFamily="50" charset="-128"/>
              </a:rPr>
              <a:t>者手帳、在留カード、特別永住者証明書、外国人登録証明書、住民基本台帳カード、マイナンバーカード（表面のみ。裏面は提出しないでください）、官公庁や特殊法人等は発行した身分証明書等のうち写真付きのもの等の公的身分証明書のコピーの提出。</a:t>
            </a:r>
          </a:p>
          <a:p>
            <a:r>
              <a:rPr lang="ja-JP" altLang="en-US" sz="800" dirty="0">
                <a:latin typeface="メイリオ" pitchFamily="50" charset="-128"/>
                <a:ea typeface="メイリオ" pitchFamily="50" charset="-128"/>
                <a:cs typeface="メイリオ" pitchFamily="50" charset="-128"/>
              </a:rPr>
              <a:t>ただし、公的</a:t>
            </a:r>
            <a:r>
              <a:rPr lang="ja-JP" altLang="en-US" sz="800" dirty="0" smtClean="0">
                <a:latin typeface="メイリオ" pitchFamily="50" charset="-128"/>
                <a:ea typeface="メイリオ" pitchFamily="50" charset="-128"/>
                <a:cs typeface="メイリオ" pitchFamily="50" charset="-128"/>
              </a:rPr>
              <a:t>身分証明書</a:t>
            </a:r>
            <a:r>
              <a:rPr lang="ja-JP" altLang="en-US" sz="800" dirty="0">
                <a:latin typeface="メイリオ" pitchFamily="50" charset="-128"/>
                <a:ea typeface="メイリオ" pitchFamily="50" charset="-128"/>
                <a:cs typeface="メイリオ" pitchFamily="50" charset="-128"/>
              </a:rPr>
              <a:t>はその有効期限内のものに限ります。</a:t>
            </a:r>
          </a:p>
          <a:p>
            <a:r>
              <a:rPr lang="ja-JP" altLang="en-US" sz="800" dirty="0" smtClean="0">
                <a:latin typeface="メイリオ" pitchFamily="50" charset="-128"/>
                <a:ea typeface="メイリオ" pitchFamily="50" charset="-128"/>
                <a:cs typeface="メイリオ" pitchFamily="50" charset="-128"/>
              </a:rPr>
              <a:t>③健康</a:t>
            </a:r>
            <a:r>
              <a:rPr lang="ja-JP" altLang="en-US" sz="800" dirty="0">
                <a:latin typeface="メイリオ" pitchFamily="50" charset="-128"/>
                <a:ea typeface="メイリオ" pitchFamily="50" charset="-128"/>
                <a:cs typeface="メイリオ" pitchFamily="50" charset="-128"/>
              </a:rPr>
              <a:t>保険証・住民票・年金手帳・運転経歴証明書・各種年金証書・公的料金支払い請求書・学生書のうち</a:t>
            </a:r>
            <a:r>
              <a:rPr lang="en-US" altLang="ja-JP" sz="800" dirty="0">
                <a:latin typeface="メイリオ" pitchFamily="50" charset="-128"/>
                <a:ea typeface="メイリオ" pitchFamily="50" charset="-128"/>
                <a:cs typeface="メイリオ" pitchFamily="50" charset="-128"/>
              </a:rPr>
              <a:t>2</a:t>
            </a:r>
            <a:r>
              <a:rPr lang="ja-JP" altLang="en-US" sz="800" dirty="0">
                <a:latin typeface="メイリオ" pitchFamily="50" charset="-128"/>
                <a:ea typeface="メイリオ" pitchFamily="50" charset="-128"/>
                <a:cs typeface="メイリオ" pitchFamily="50" charset="-128"/>
              </a:rPr>
              <a:t>点のコピーの提出</a:t>
            </a:r>
          </a:p>
          <a:p>
            <a:r>
              <a:rPr lang="ja-JP" altLang="en-US" sz="800" dirty="0" smtClean="0">
                <a:latin typeface="メイリオ" pitchFamily="50" charset="-128"/>
                <a:ea typeface="メイリオ" pitchFamily="50" charset="-128"/>
                <a:cs typeface="メイリオ" pitchFamily="50" charset="-128"/>
              </a:rPr>
              <a:t>④当社</a:t>
            </a:r>
            <a:r>
              <a:rPr lang="ja-JP" altLang="en-US" sz="800" dirty="0">
                <a:latin typeface="メイリオ" pitchFamily="50" charset="-128"/>
                <a:ea typeface="メイリオ" pitchFamily="50" charset="-128"/>
                <a:cs typeface="メイリオ" pitchFamily="50" charset="-128"/>
              </a:rPr>
              <a:t>所定の請求書の記載事項と、当社の保有する当該開示対象個人情報との合致。</a:t>
            </a:r>
          </a:p>
          <a:p>
            <a:r>
              <a:rPr lang="ja-JP" altLang="en-US" sz="800" dirty="0">
                <a:latin typeface="メイリオ" pitchFamily="50" charset="-128"/>
                <a:ea typeface="メイリオ" pitchFamily="50" charset="-128"/>
                <a:cs typeface="メイリオ" pitchFamily="50" charset="-128"/>
              </a:rPr>
              <a:t>（４）開示等の手続きに関する手数料</a:t>
            </a:r>
          </a:p>
          <a:p>
            <a:r>
              <a:rPr lang="ja-JP" altLang="en-US" sz="800" dirty="0" smtClean="0">
                <a:latin typeface="メイリオ" pitchFamily="50" charset="-128"/>
                <a:ea typeface="メイリオ" pitchFamily="50" charset="-128"/>
                <a:cs typeface="メイリオ" pitchFamily="50" charset="-128"/>
              </a:rPr>
              <a:t>利用</a:t>
            </a:r>
            <a:r>
              <a:rPr lang="ja-JP" altLang="en-US" sz="800" dirty="0">
                <a:latin typeface="メイリオ" pitchFamily="50" charset="-128"/>
                <a:ea typeface="メイリオ" pitchFamily="50" charset="-128"/>
                <a:cs typeface="メイリオ" pitchFamily="50" charset="-128"/>
              </a:rPr>
              <a:t>目的の通知、および開示の手続きにおいて要した実費経費（郵送料等）について、事前に承諾を得た上で請求させていただきます。</a:t>
            </a:r>
          </a:p>
          <a:p>
            <a:r>
              <a:rPr lang="ja-JP" altLang="en-US" sz="800" dirty="0">
                <a:latin typeface="メイリオ" pitchFamily="50" charset="-128"/>
                <a:ea typeface="メイリオ" pitchFamily="50" charset="-128"/>
                <a:cs typeface="メイリオ" pitchFamily="50" charset="-128"/>
              </a:rPr>
              <a:t>（５）以下のいずれかに該当する場合、開示等の請求に対応できないことがございます。</a:t>
            </a:r>
          </a:p>
          <a:p>
            <a:r>
              <a:rPr lang="ja-JP" altLang="en-US" sz="800" dirty="0" smtClean="0">
                <a:latin typeface="メイリオ" pitchFamily="50" charset="-128"/>
                <a:ea typeface="メイリオ" pitchFamily="50" charset="-128"/>
                <a:cs typeface="メイリオ" pitchFamily="50" charset="-128"/>
              </a:rPr>
              <a:t>請求者</a:t>
            </a:r>
            <a:r>
              <a:rPr lang="ja-JP" altLang="en-US" sz="800" dirty="0">
                <a:latin typeface="メイリオ" pitchFamily="50" charset="-128"/>
                <a:ea typeface="メイリオ" pitchFamily="50" charset="-128"/>
                <a:cs typeface="メイリオ" pitchFamily="50" charset="-128"/>
              </a:rPr>
              <a:t>の確認ができない場合</a:t>
            </a:r>
          </a:p>
          <a:p>
            <a:r>
              <a:rPr lang="ja-JP" altLang="en-US" sz="800" dirty="0" smtClean="0">
                <a:latin typeface="メイリオ" pitchFamily="50" charset="-128"/>
                <a:ea typeface="メイリオ" pitchFamily="50" charset="-128"/>
                <a:cs typeface="メイリオ" pitchFamily="50" charset="-128"/>
              </a:rPr>
              <a:t>開示</a:t>
            </a:r>
            <a:r>
              <a:rPr lang="ja-JP" altLang="en-US" sz="800" dirty="0">
                <a:latin typeface="メイリオ" pitchFamily="50" charset="-128"/>
                <a:ea typeface="メイリオ" pitchFamily="50" charset="-128"/>
                <a:cs typeface="メイリオ" pitchFamily="50" charset="-128"/>
              </a:rPr>
              <a:t>請求書類に不備があった場合</a:t>
            </a:r>
          </a:p>
          <a:p>
            <a:r>
              <a:rPr lang="ja-JP" altLang="en-US" sz="800" dirty="0" smtClean="0">
                <a:latin typeface="メイリオ" pitchFamily="50" charset="-128"/>
                <a:ea typeface="メイリオ" pitchFamily="50" charset="-128"/>
                <a:cs typeface="メイリオ" pitchFamily="50" charset="-128"/>
              </a:rPr>
              <a:t>当該</a:t>
            </a:r>
            <a:r>
              <a:rPr lang="ja-JP" altLang="en-US" sz="800" dirty="0">
                <a:latin typeface="メイリオ" pitchFamily="50" charset="-128"/>
                <a:ea typeface="メイリオ" pitchFamily="50" charset="-128"/>
                <a:cs typeface="メイリオ" pitchFamily="50" charset="-128"/>
              </a:rPr>
              <a:t>個人情報が当社の保有するデータに存在しない場合</a:t>
            </a:r>
          </a:p>
          <a:p>
            <a:r>
              <a:rPr lang="ja-JP" altLang="en-US" sz="800" dirty="0" smtClean="0">
                <a:latin typeface="メイリオ" pitchFamily="50" charset="-128"/>
                <a:ea typeface="メイリオ" pitchFamily="50" charset="-128"/>
                <a:cs typeface="メイリオ" pitchFamily="50" charset="-128"/>
              </a:rPr>
              <a:t>請求者</a:t>
            </a:r>
            <a:r>
              <a:rPr lang="ja-JP" altLang="en-US" sz="800" dirty="0">
                <a:latin typeface="メイリオ" pitchFamily="50" charset="-128"/>
                <a:ea typeface="メイリオ" pitchFamily="50" charset="-128"/>
                <a:cs typeface="メイリオ" pitchFamily="50" charset="-128"/>
              </a:rPr>
              <a:t>又は第三者の生命、身体、財産その他の権利利益を害するおそれがある場合</a:t>
            </a:r>
          </a:p>
          <a:p>
            <a:r>
              <a:rPr lang="ja-JP" altLang="en-US" sz="800" dirty="0" smtClean="0">
                <a:latin typeface="メイリオ" pitchFamily="50" charset="-128"/>
                <a:ea typeface="メイリオ" pitchFamily="50" charset="-128"/>
                <a:cs typeface="メイリオ" pitchFamily="50" charset="-128"/>
              </a:rPr>
              <a:t>当社</a:t>
            </a:r>
            <a:r>
              <a:rPr lang="ja-JP" altLang="en-US" sz="800" dirty="0">
                <a:latin typeface="メイリオ" pitchFamily="50" charset="-128"/>
                <a:ea typeface="メイリオ" pitchFamily="50" charset="-128"/>
                <a:cs typeface="メイリオ" pitchFamily="50" charset="-128"/>
              </a:rPr>
              <a:t>の業務の適正な実施に著しい支障をおよぼすおそれがある場合</a:t>
            </a:r>
          </a:p>
          <a:p>
            <a:r>
              <a:rPr lang="ja-JP" altLang="en-US" sz="800" dirty="0" smtClean="0">
                <a:latin typeface="メイリオ" pitchFamily="50" charset="-128"/>
                <a:ea typeface="メイリオ" pitchFamily="50" charset="-128"/>
                <a:cs typeface="メイリオ" pitchFamily="50" charset="-128"/>
              </a:rPr>
              <a:t>法令</a:t>
            </a:r>
            <a:r>
              <a:rPr lang="ja-JP" altLang="en-US" sz="800" dirty="0">
                <a:latin typeface="メイリオ" pitchFamily="50" charset="-128"/>
                <a:ea typeface="メイリオ" pitchFamily="50" charset="-128"/>
                <a:cs typeface="メイリオ" pitchFamily="50" charset="-128"/>
              </a:rPr>
              <a:t>に違反する</a:t>
            </a:r>
            <a:r>
              <a:rPr lang="ja-JP" altLang="en-US" sz="800" dirty="0" smtClean="0">
                <a:latin typeface="メイリオ" pitchFamily="50" charset="-128"/>
                <a:ea typeface="メイリオ" pitchFamily="50" charset="-128"/>
                <a:cs typeface="メイリオ" pitchFamily="50" charset="-128"/>
              </a:rPr>
              <a:t>場合</a:t>
            </a:r>
            <a:endParaRPr lang="ja-JP" altLang="en-US" sz="800" dirty="0">
              <a:latin typeface="メイリオ" pitchFamily="50" charset="-128"/>
              <a:ea typeface="メイリオ" pitchFamily="50" charset="-128"/>
              <a:cs typeface="メイリオ" pitchFamily="50" charset="-128"/>
            </a:endParaRPr>
          </a:p>
          <a:p>
            <a:endParaRPr lang="en-US" altLang="ja-JP" sz="800" dirty="0" smtClean="0">
              <a:latin typeface="メイリオ" pitchFamily="50" charset="-128"/>
              <a:ea typeface="メイリオ" pitchFamily="50" charset="-128"/>
              <a:cs typeface="メイリオ" pitchFamily="50" charset="-128"/>
            </a:endParaRPr>
          </a:p>
          <a:p>
            <a:r>
              <a:rPr lang="ja-JP" altLang="en-US" sz="800" dirty="0" smtClean="0">
                <a:latin typeface="メイリオ" pitchFamily="50" charset="-128"/>
                <a:ea typeface="メイリオ" pitchFamily="50" charset="-128"/>
                <a:cs typeface="メイリオ" pitchFamily="50" charset="-128"/>
              </a:rPr>
              <a:t>８．取得</a:t>
            </a:r>
            <a:r>
              <a:rPr lang="ja-JP" altLang="en-US" sz="800" dirty="0">
                <a:latin typeface="メイリオ" pitchFamily="50" charset="-128"/>
                <a:ea typeface="メイリオ" pitchFamily="50" charset="-128"/>
                <a:cs typeface="メイリオ" pitchFamily="50" charset="-128"/>
              </a:rPr>
              <a:t>した個人情報の第三者提供</a:t>
            </a:r>
          </a:p>
          <a:p>
            <a:r>
              <a:rPr lang="ja-JP" altLang="en-US" sz="800" dirty="0">
                <a:latin typeface="メイリオ" pitchFamily="50" charset="-128"/>
                <a:ea typeface="メイリオ" pitchFamily="50" charset="-128"/>
                <a:cs typeface="メイリオ" pitchFamily="50" charset="-128"/>
              </a:rPr>
              <a:t>当社は、以下の場合を除いて、個人情報を事前の同意無しに第三者へ提供することはございません。</a:t>
            </a:r>
          </a:p>
          <a:p>
            <a:r>
              <a:rPr lang="ja-JP" altLang="en-US" sz="800" dirty="0">
                <a:latin typeface="メイリオ" pitchFamily="50" charset="-128"/>
                <a:ea typeface="メイリオ" pitchFamily="50" charset="-128"/>
                <a:cs typeface="メイリオ" pitchFamily="50" charset="-128"/>
              </a:rPr>
              <a:t>（１）個人情報保護法以外の他の法令に基づき、個人データを第三者提供する場合。</a:t>
            </a:r>
          </a:p>
          <a:p>
            <a:r>
              <a:rPr lang="ja-JP" altLang="en-US" sz="800" dirty="0">
                <a:latin typeface="メイリオ" pitchFamily="50" charset="-128"/>
                <a:ea typeface="メイリオ" pitchFamily="50" charset="-128"/>
                <a:cs typeface="メイリオ" pitchFamily="50" charset="-128"/>
              </a:rPr>
              <a:t>（２）人の生命、身体又は財産の保護のために個人データの第三者提供の必要がある場合であって、本人の同意を得ることが困難であるとき。</a:t>
            </a:r>
          </a:p>
          <a:p>
            <a:r>
              <a:rPr lang="ja-JP" altLang="en-US" sz="800" dirty="0">
                <a:latin typeface="メイリオ" pitchFamily="50" charset="-128"/>
                <a:ea typeface="メイリオ" pitchFamily="50" charset="-128"/>
                <a:cs typeface="メイリオ" pitchFamily="50" charset="-128"/>
              </a:rPr>
              <a:t>（３）公衆衛生の向上又は児童の健全な育成の推進のために特に必要がある場合であって、本人の同意を得ることが困難であるとき。</a:t>
            </a:r>
          </a:p>
          <a:p>
            <a:r>
              <a:rPr lang="ja-JP" altLang="en-US" sz="800" dirty="0">
                <a:latin typeface="メイリオ" pitchFamily="50" charset="-128"/>
                <a:ea typeface="メイリオ" pitchFamily="50" charset="-128"/>
                <a:cs typeface="メイリオ" pitchFamily="50" charset="-128"/>
              </a:rPr>
              <a:t>（４）国の機関若しくは地方公共団体又はその委託を受けた者が法令の定める事務を遂行することに対して協力する必要がある場合であって、本人の同意を得ることにより当該事務の遂行に支障を及ぼすおそれがあるとき</a:t>
            </a:r>
            <a:r>
              <a:rPr lang="ja-JP" altLang="en-US" sz="800" dirty="0" smtClean="0">
                <a:latin typeface="メイリオ" pitchFamily="50" charset="-128"/>
                <a:ea typeface="メイリオ" pitchFamily="50" charset="-128"/>
                <a:cs typeface="メイリオ" pitchFamily="50" charset="-128"/>
              </a:rPr>
              <a:t>。</a:t>
            </a:r>
            <a:endParaRPr lang="en-US" altLang="ja-JP" sz="800" dirty="0" smtClean="0">
              <a:latin typeface="メイリオ" pitchFamily="50" charset="-128"/>
              <a:ea typeface="メイリオ" pitchFamily="50" charset="-128"/>
              <a:cs typeface="メイリオ" pitchFamily="50" charset="-128"/>
            </a:endParaRPr>
          </a:p>
          <a:p>
            <a:endParaRPr lang="ja-JP" altLang="en-US" sz="800" dirty="0">
              <a:latin typeface="メイリオ" pitchFamily="50" charset="-128"/>
              <a:ea typeface="メイリオ" pitchFamily="50" charset="-128"/>
              <a:cs typeface="メイリオ" pitchFamily="50" charset="-128"/>
            </a:endParaRPr>
          </a:p>
          <a:p>
            <a:r>
              <a:rPr lang="ja-JP" altLang="en-US" sz="800" dirty="0">
                <a:latin typeface="メイリオ" pitchFamily="50" charset="-128"/>
                <a:ea typeface="メイリオ" pitchFamily="50" charset="-128"/>
                <a:cs typeface="メイリオ" pitchFamily="50" charset="-128"/>
              </a:rPr>
              <a:t>９</a:t>
            </a:r>
            <a:r>
              <a:rPr lang="ja-JP" altLang="en-US" sz="800" dirty="0" smtClean="0">
                <a:latin typeface="メイリオ" pitchFamily="50" charset="-128"/>
                <a:ea typeface="メイリオ" pitchFamily="50" charset="-128"/>
                <a:cs typeface="メイリオ" pitchFamily="50" charset="-128"/>
              </a:rPr>
              <a:t>．</a:t>
            </a:r>
            <a:r>
              <a:rPr lang="en-US" altLang="ja-JP" sz="800" dirty="0" smtClean="0">
                <a:latin typeface="メイリオ" pitchFamily="50" charset="-128"/>
                <a:ea typeface="メイリオ" pitchFamily="50" charset="-128"/>
                <a:cs typeface="メイリオ" pitchFamily="50" charset="-128"/>
              </a:rPr>
              <a:t>Cookie</a:t>
            </a:r>
            <a:r>
              <a:rPr lang="ja-JP" altLang="en-US" sz="800" dirty="0">
                <a:latin typeface="メイリオ" pitchFamily="50" charset="-128"/>
                <a:ea typeface="メイリオ" pitchFamily="50" charset="-128"/>
                <a:cs typeface="メイリオ" pitchFamily="50" charset="-128"/>
              </a:rPr>
              <a:t>及び</a:t>
            </a:r>
            <a:r>
              <a:rPr lang="en-US" altLang="ja-JP" sz="800" dirty="0">
                <a:latin typeface="メイリオ" pitchFamily="50" charset="-128"/>
                <a:ea typeface="メイリオ" pitchFamily="50" charset="-128"/>
                <a:cs typeface="メイリオ" pitchFamily="50" charset="-128"/>
              </a:rPr>
              <a:t>Web beacon</a:t>
            </a:r>
            <a:r>
              <a:rPr lang="ja-JP" altLang="en-US" sz="800" dirty="0">
                <a:latin typeface="メイリオ" pitchFamily="50" charset="-128"/>
                <a:ea typeface="メイリオ" pitchFamily="50" charset="-128"/>
                <a:cs typeface="メイリオ" pitchFamily="50" charset="-128"/>
              </a:rPr>
              <a:t>の利用に関して</a:t>
            </a:r>
          </a:p>
          <a:p>
            <a:r>
              <a:rPr lang="ja-JP" altLang="en-US" sz="800" dirty="0">
                <a:latin typeface="メイリオ" pitchFamily="50" charset="-128"/>
                <a:ea typeface="メイリオ" pitchFamily="50" charset="-128"/>
                <a:cs typeface="メイリオ" pitchFamily="50" charset="-128"/>
              </a:rPr>
              <a:t>当社は、</a:t>
            </a:r>
            <a:r>
              <a:rPr lang="en-US" altLang="ja-JP" sz="800" dirty="0">
                <a:latin typeface="メイリオ" pitchFamily="50" charset="-128"/>
                <a:ea typeface="メイリオ" pitchFamily="50" charset="-128"/>
                <a:cs typeface="メイリオ" pitchFamily="50" charset="-128"/>
              </a:rPr>
              <a:t>Cookie</a:t>
            </a:r>
            <a:r>
              <a:rPr lang="ja-JP" altLang="en-US" sz="800" dirty="0">
                <a:latin typeface="メイリオ" pitchFamily="50" charset="-128"/>
                <a:ea typeface="メイリオ" pitchFamily="50" charset="-128"/>
                <a:cs typeface="メイリオ" pitchFamily="50" charset="-128"/>
              </a:rPr>
              <a:t>と</a:t>
            </a:r>
            <a:r>
              <a:rPr lang="en-US" altLang="ja-JP" sz="800" dirty="0">
                <a:latin typeface="メイリオ" pitchFamily="50" charset="-128"/>
                <a:ea typeface="メイリオ" pitchFamily="50" charset="-128"/>
                <a:cs typeface="メイリオ" pitchFamily="50" charset="-128"/>
              </a:rPr>
              <a:t>Web beacon</a:t>
            </a:r>
            <a:r>
              <a:rPr lang="ja-JP" altLang="en-US" sz="800" dirty="0">
                <a:latin typeface="メイリオ" pitchFamily="50" charset="-128"/>
                <a:ea typeface="メイリオ" pitchFamily="50" charset="-128"/>
                <a:cs typeface="メイリオ" pitchFamily="50" charset="-128"/>
              </a:rPr>
              <a:t>という技術を用いてアクセス情報を取得しております。当社サイトのアクセス情報を解析し、より良い情報をご提供することが目的で、取得する情報にお客様を特定する個人情報はございません。</a:t>
            </a:r>
          </a:p>
          <a:p>
            <a:endParaRPr lang="en-US" altLang="ja-JP" sz="800" dirty="0">
              <a:latin typeface="メイリオ" pitchFamily="50" charset="-128"/>
              <a:ea typeface="メイリオ" pitchFamily="50" charset="-128"/>
              <a:cs typeface="メイリオ" pitchFamily="50" charset="-128"/>
            </a:endParaRPr>
          </a:p>
          <a:p>
            <a:endParaRPr lang="ja-JP" altLang="en-US" sz="800" dirty="0">
              <a:latin typeface="メイリオ" pitchFamily="50" charset="-128"/>
              <a:ea typeface="メイリオ" pitchFamily="50" charset="-128"/>
              <a:cs typeface="メイリオ" pitchFamily="50" charset="-128"/>
            </a:endParaRPr>
          </a:p>
        </p:txBody>
      </p:sp>
      <p:sp>
        <p:nvSpPr>
          <p:cNvPr id="7" name="正方形/長方形 6"/>
          <p:cNvSpPr/>
          <p:nvPr/>
        </p:nvSpPr>
        <p:spPr>
          <a:xfrm>
            <a:off x="44624" y="628745"/>
            <a:ext cx="6815988" cy="338554"/>
          </a:xfrm>
          <a:prstGeom prst="rect">
            <a:avLst/>
          </a:prstGeom>
        </p:spPr>
        <p:txBody>
          <a:bodyPr wrap="square">
            <a:spAutoFit/>
          </a:bodyPr>
          <a:lstStyle/>
          <a:p>
            <a:r>
              <a:rPr lang="ja-JP" altLang="en-US" sz="800" dirty="0" smtClean="0">
                <a:latin typeface="メイリオ" pitchFamily="50" charset="-128"/>
                <a:ea typeface="メイリオ" pitchFamily="50" charset="-128"/>
                <a:cs typeface="メイリオ" pitchFamily="50" charset="-128"/>
              </a:rPr>
              <a:t>全研</a:t>
            </a:r>
            <a:r>
              <a:rPr lang="ja-JP" altLang="en-US" sz="800" dirty="0">
                <a:latin typeface="メイリオ" pitchFamily="50" charset="-128"/>
                <a:ea typeface="メイリオ" pitchFamily="50" charset="-128"/>
                <a:cs typeface="メイリオ" pitchFamily="50" charset="-128"/>
              </a:rPr>
              <a:t>本社株式会社（以下「当社」という）は、当社サービスの円滑な運営のため、また従業員の採用等のために</a:t>
            </a:r>
            <a:r>
              <a:rPr lang="ja-JP" altLang="en-US" sz="800" dirty="0" smtClean="0">
                <a:latin typeface="メイリオ" pitchFamily="50" charset="-128"/>
                <a:ea typeface="メイリオ" pitchFamily="50" charset="-128"/>
                <a:cs typeface="メイリオ" pitchFamily="50" charset="-128"/>
              </a:rPr>
              <a:t>、必要</a:t>
            </a:r>
            <a:r>
              <a:rPr lang="ja-JP" altLang="en-US" sz="800" dirty="0">
                <a:latin typeface="メイリオ" pitchFamily="50" charset="-128"/>
                <a:ea typeface="メイリオ" pitchFamily="50" charset="-128"/>
                <a:cs typeface="メイリオ" pitchFamily="50" charset="-128"/>
              </a:rPr>
              <a:t>な個人情報の取得</a:t>
            </a:r>
            <a:r>
              <a:rPr lang="ja-JP" altLang="en-US" sz="800" dirty="0" smtClean="0">
                <a:latin typeface="メイリオ" pitchFamily="50" charset="-128"/>
                <a:ea typeface="メイリオ" pitchFamily="50" charset="-128"/>
                <a:cs typeface="メイリオ" pitchFamily="50" charset="-128"/>
              </a:rPr>
              <a:t>を</a:t>
            </a:r>
            <a:endParaRPr lang="en-US" altLang="ja-JP" sz="800" dirty="0" smtClean="0">
              <a:latin typeface="メイリオ" pitchFamily="50" charset="-128"/>
              <a:ea typeface="メイリオ" pitchFamily="50" charset="-128"/>
              <a:cs typeface="メイリオ" pitchFamily="50" charset="-128"/>
            </a:endParaRPr>
          </a:p>
          <a:p>
            <a:r>
              <a:rPr lang="ja-JP" altLang="en-US" sz="800" dirty="0" smtClean="0">
                <a:latin typeface="メイリオ" pitchFamily="50" charset="-128"/>
                <a:ea typeface="メイリオ" pitchFamily="50" charset="-128"/>
                <a:cs typeface="メイリオ" pitchFamily="50" charset="-128"/>
              </a:rPr>
              <a:t>いたします</a:t>
            </a:r>
            <a:r>
              <a:rPr lang="ja-JP" altLang="en-US" sz="800" dirty="0">
                <a:latin typeface="メイリオ" pitchFamily="50" charset="-128"/>
                <a:ea typeface="メイリオ" pitchFamily="50" charset="-128"/>
                <a:cs typeface="メイリオ" pitchFamily="50" charset="-128"/>
              </a:rPr>
              <a:t>。個人情報の取得に際しましては、当社「個人情報保護ポリシー」を遵守</a:t>
            </a:r>
            <a:r>
              <a:rPr lang="ja-JP" altLang="en-US" sz="800" dirty="0" smtClean="0">
                <a:latin typeface="メイリオ" pitchFamily="50" charset="-128"/>
                <a:ea typeface="メイリオ" pitchFamily="50" charset="-128"/>
                <a:cs typeface="メイリオ" pitchFamily="50" charset="-128"/>
              </a:rPr>
              <a:t>すると</a:t>
            </a:r>
            <a:r>
              <a:rPr lang="ja-JP" altLang="en-US" sz="800" dirty="0">
                <a:latin typeface="メイリオ" pitchFamily="50" charset="-128"/>
                <a:ea typeface="メイリオ" pitchFamily="50" charset="-128"/>
                <a:cs typeface="メイリオ" pitchFamily="50" charset="-128"/>
              </a:rPr>
              <a:t>ともに以下に定めた通り実施いたします。</a:t>
            </a:r>
          </a:p>
        </p:txBody>
      </p:sp>
      <p:sp>
        <p:nvSpPr>
          <p:cNvPr id="1562" name="Line 13"/>
          <p:cNvSpPr>
            <a:spLocks noChangeShapeType="1"/>
          </p:cNvSpPr>
          <p:nvPr/>
        </p:nvSpPr>
        <p:spPr bwMode="auto">
          <a:xfrm flipH="1" flipV="1">
            <a:off x="3501008" y="1289884"/>
            <a:ext cx="0" cy="7645590"/>
          </a:xfrm>
          <a:prstGeom prst="line">
            <a:avLst/>
          </a:prstGeom>
          <a:noFill/>
          <a:ln w="6350">
            <a:solidFill>
              <a:srgbClr val="898989"/>
            </a:solidFill>
            <a:round/>
            <a:headEnd/>
            <a:tailEnd/>
          </a:ln>
        </p:spPr>
        <p:txBody>
          <a:bodyPr/>
          <a:lstStyle/>
          <a:p>
            <a:endParaRPr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1691</TotalTime>
  <Words>1557</Words>
  <Application>Microsoft Office PowerPoint</Application>
  <PresentationFormat>A4 210 x 297 mm</PresentationFormat>
  <Paragraphs>124</Paragraphs>
  <Slides>2</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4" baseType="lpstr">
      <vt:lpstr>Office ​​テーマ</vt:lpstr>
      <vt:lpstr>Microsoft Excel Worksheet</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Sugimura Daizou</dc:creator>
  <cp:lastModifiedBy>川野 政和</cp:lastModifiedBy>
  <cp:revision>47</cp:revision>
  <dcterms:created xsi:type="dcterms:W3CDTF">2015-10-14T05:04:49Z</dcterms:created>
  <dcterms:modified xsi:type="dcterms:W3CDTF">2018-10-11T03:47:51Z</dcterms:modified>
</cp:coreProperties>
</file>